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7" r:id="rId2"/>
    <p:sldId id="278" r:id="rId3"/>
    <p:sldId id="282" r:id="rId4"/>
    <p:sldId id="258" r:id="rId5"/>
    <p:sldId id="266" r:id="rId6"/>
    <p:sldId id="342" r:id="rId7"/>
    <p:sldId id="3398" r:id="rId8"/>
    <p:sldId id="553" r:id="rId9"/>
    <p:sldId id="555" r:id="rId10"/>
    <p:sldId id="549" r:id="rId11"/>
    <p:sldId id="557" r:id="rId12"/>
    <p:sldId id="452" r:id="rId13"/>
    <p:sldId id="496" r:id="rId14"/>
    <p:sldId id="562" r:id="rId15"/>
    <p:sldId id="261" r:id="rId16"/>
    <p:sldId id="3403" r:id="rId17"/>
    <p:sldId id="268" r:id="rId18"/>
    <p:sldId id="3402" r:id="rId19"/>
    <p:sldId id="538" r:id="rId20"/>
    <p:sldId id="537" r:id="rId21"/>
    <p:sldId id="568" r:id="rId22"/>
    <p:sldId id="284" r:id="rId23"/>
    <p:sldId id="542" r:id="rId24"/>
    <p:sldId id="280" r:id="rId25"/>
    <p:sldId id="3404" r:id="rId26"/>
    <p:sldId id="547" r:id="rId27"/>
    <p:sldId id="545" r:id="rId28"/>
    <p:sldId id="548" r:id="rId29"/>
    <p:sldId id="3399" r:id="rId30"/>
    <p:sldId id="270" r:id="rId31"/>
  </p:sldIdLst>
  <p:sldSz cx="12192000" cy="6858000"/>
  <p:notesSz cx="6858000" cy="994568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936" userDrawn="1">
          <p15:clr>
            <a:srgbClr val="A4A3A4"/>
          </p15:clr>
        </p15:guide>
        <p15:guide id="2" orient="horz" pos="733" userDrawn="1">
          <p15:clr>
            <a:srgbClr val="A4A3A4"/>
          </p15:clr>
        </p15:guide>
        <p15:guide id="3" orient="horz" pos="261" userDrawn="1">
          <p15:clr>
            <a:srgbClr val="A4A3A4"/>
          </p15:clr>
        </p15:guide>
        <p15:guide id="4" orient="horz" pos="617" userDrawn="1">
          <p15:clr>
            <a:srgbClr val="A4A3A4"/>
          </p15:clr>
        </p15:guide>
        <p15:guide id="5" pos="7377" userDrawn="1">
          <p15:clr>
            <a:srgbClr val="A4A3A4"/>
          </p15:clr>
        </p15:guide>
        <p15:guide id="6" pos="6355" userDrawn="1">
          <p15:clr>
            <a:srgbClr val="A4A3A4"/>
          </p15:clr>
        </p15:guide>
        <p15:guide id="7" pos="6200" userDrawn="1">
          <p15:clr>
            <a:srgbClr val="A4A3A4"/>
          </p15:clr>
        </p15:guide>
        <p15:guide id="8" pos="1520" userDrawn="1">
          <p15:clr>
            <a:srgbClr val="A4A3A4"/>
          </p15:clr>
        </p15:guide>
        <p15:guide id="9" pos="5023" userDrawn="1">
          <p15:clr>
            <a:srgbClr val="A4A3A4"/>
          </p15:clr>
        </p15:guide>
        <p15:guide id="10" pos="5177" userDrawn="1">
          <p15:clr>
            <a:srgbClr val="A4A3A4"/>
          </p15:clr>
        </p15:guide>
        <p15:guide id="11" pos="2693" userDrawn="1">
          <p15:clr>
            <a:srgbClr val="A4A3A4"/>
          </p15:clr>
        </p15:guide>
        <p15:guide id="12" pos="4011" userDrawn="1">
          <p15:clr>
            <a:srgbClr val="A4A3A4"/>
          </p15:clr>
        </p15:guide>
        <p15:guide id="13" pos="1673" userDrawn="1">
          <p15:clr>
            <a:srgbClr val="A4A3A4"/>
          </p15:clr>
        </p15:guide>
        <p15:guide id="14" pos="507" userDrawn="1">
          <p15:clr>
            <a:srgbClr val="A4A3A4"/>
          </p15:clr>
        </p15:guide>
        <p15:guide id="15" pos="2849" userDrawn="1">
          <p15:clr>
            <a:srgbClr val="A4A3A4"/>
          </p15:clr>
        </p15:guide>
        <p15:guide id="16" pos="3860" userDrawn="1">
          <p15:clr>
            <a:srgbClr val="A4A3A4"/>
          </p15:clr>
        </p15:guide>
      </p15:sldGuideLst>
    </p:ext>
    <p:ext uri="{2D200454-40CA-4A62-9FC3-DE9A4176ACB9}">
      <p15:notesGuideLst xmlns:p15="http://schemas.microsoft.com/office/powerpoint/2012/main">
        <p15:guide id="1" orient="horz" pos="313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33B"/>
    <a:srgbClr val="E00004"/>
    <a:srgbClr val="FFD608"/>
    <a:srgbClr val="18933C"/>
    <a:srgbClr val="F1893D"/>
    <a:srgbClr val="EA5B36"/>
    <a:srgbClr val="14933C"/>
    <a:srgbClr val="9084B1"/>
    <a:srgbClr val="F0893D"/>
    <a:srgbClr val="009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4" autoAdjust="0"/>
    <p:restoredTop sz="94674" autoAdjust="0"/>
  </p:normalViewPr>
  <p:slideViewPr>
    <p:cSldViewPr snapToGrid="0" showGuides="1">
      <p:cViewPr>
        <p:scale>
          <a:sx n="80" d="100"/>
          <a:sy n="80" d="100"/>
        </p:scale>
        <p:origin x="909" y="922"/>
      </p:cViewPr>
      <p:guideLst>
        <p:guide orient="horz" pos="3936"/>
        <p:guide orient="horz" pos="733"/>
        <p:guide orient="horz" pos="261"/>
        <p:guide orient="horz" pos="617"/>
        <p:guide pos="7377"/>
        <p:guide pos="6355"/>
        <p:guide pos="6200"/>
        <p:guide pos="1520"/>
        <p:guide pos="5023"/>
        <p:guide pos="5177"/>
        <p:guide pos="2693"/>
        <p:guide pos="4011"/>
        <p:guide pos="1673"/>
        <p:guide pos="507"/>
        <p:guide pos="2849"/>
        <p:guide pos="38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1" d="100"/>
          <a:sy n="91" d="100"/>
        </p:scale>
        <p:origin x="3152" y="200"/>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479425" y="212725"/>
            <a:ext cx="5927725"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20750">
              <a:defRPr sz="1000">
                <a:cs typeface="+mn-cs"/>
              </a:defRPr>
            </a:lvl1pPr>
          </a:lstStyle>
          <a:p>
            <a:pPr>
              <a:defRPr/>
            </a:pPr>
            <a:endParaRPr lang="en-US"/>
          </a:p>
        </p:txBody>
      </p:sp>
      <p:sp>
        <p:nvSpPr>
          <p:cNvPr id="6147" name="Rectangle 3"/>
          <p:cNvSpPr>
            <a:spLocks noGrp="1" noChangeArrowheads="1"/>
          </p:cNvSpPr>
          <p:nvPr>
            <p:ph type="dt" sz="quarter" idx="1"/>
          </p:nvPr>
        </p:nvSpPr>
        <p:spPr bwMode="auto">
          <a:xfrm>
            <a:off x="1022350" y="9215438"/>
            <a:ext cx="5384800" cy="180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20750">
              <a:defRPr sz="1000">
                <a:cs typeface="+mn-cs"/>
              </a:defRPr>
            </a:lvl1pPr>
          </a:lstStyle>
          <a:p>
            <a:pPr>
              <a:defRPr/>
            </a:pPr>
            <a:fld id="{EB352615-9B30-EA40-8E95-5F5DFD2D0742}" type="datetime1">
              <a:rPr lang="nl-NL"/>
              <a:pPr>
                <a:defRPr/>
              </a:pPr>
              <a:t>10-4-2020</a:t>
            </a:fld>
            <a:endParaRPr lang="en-US"/>
          </a:p>
        </p:txBody>
      </p:sp>
      <p:sp>
        <p:nvSpPr>
          <p:cNvPr id="6148" name="Rectangle 4"/>
          <p:cNvSpPr>
            <a:spLocks noGrp="1" noChangeArrowheads="1"/>
          </p:cNvSpPr>
          <p:nvPr>
            <p:ph type="ftr" sz="quarter" idx="2"/>
          </p:nvPr>
        </p:nvSpPr>
        <p:spPr bwMode="auto">
          <a:xfrm>
            <a:off x="479425" y="9577388"/>
            <a:ext cx="5927725" cy="179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20750">
              <a:defRPr sz="1000">
                <a:cs typeface="+mn-cs"/>
              </a:defRPr>
            </a:lvl1pPr>
          </a:lstStyle>
          <a:p>
            <a:pPr>
              <a:defRPr/>
            </a:pPr>
            <a:endParaRPr lang="en-US"/>
          </a:p>
        </p:txBody>
      </p:sp>
      <p:sp>
        <p:nvSpPr>
          <p:cNvPr id="6149" name="Rectangle 5"/>
          <p:cNvSpPr>
            <a:spLocks noGrp="1" noChangeArrowheads="1"/>
          </p:cNvSpPr>
          <p:nvPr>
            <p:ph type="sldNum" sz="quarter" idx="3"/>
          </p:nvPr>
        </p:nvSpPr>
        <p:spPr bwMode="auto">
          <a:xfrm>
            <a:off x="1022350" y="9398000"/>
            <a:ext cx="5384800"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20750">
              <a:defRPr sz="1000">
                <a:cs typeface="+mn-cs"/>
              </a:defRPr>
            </a:lvl1pPr>
          </a:lstStyle>
          <a:p>
            <a:pPr>
              <a:defRPr/>
            </a:pPr>
            <a:fld id="{2891884E-8B4B-D346-9EB5-55B40492C0DE}" type="slidenum">
              <a:rPr lang="en-US"/>
              <a:pPr>
                <a:defRPr/>
              </a:pPr>
              <a:t>‹nr.›</a:t>
            </a:fld>
            <a:endParaRPr lang="en-US"/>
          </a:p>
        </p:txBody>
      </p:sp>
      <p:sp>
        <p:nvSpPr>
          <p:cNvPr id="6150" name="Text Box 6"/>
          <p:cNvSpPr txBox="1">
            <a:spLocks noChangeArrowheads="1"/>
          </p:cNvSpPr>
          <p:nvPr/>
        </p:nvSpPr>
        <p:spPr bwMode="auto">
          <a:xfrm>
            <a:off x="479425" y="9215438"/>
            <a:ext cx="546100" cy="180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lvl1pPr defTabSz="917575">
              <a:defRPr>
                <a:solidFill>
                  <a:schemeClr val="tx1"/>
                </a:solidFill>
                <a:latin typeface="Arial" charset="0"/>
                <a:ea typeface="ＭＳ Ｐゴシック" charset="0"/>
              </a:defRPr>
            </a:lvl1pPr>
            <a:lvl2pPr marL="458788" defTabSz="917575">
              <a:defRPr>
                <a:solidFill>
                  <a:schemeClr val="tx1"/>
                </a:solidFill>
                <a:latin typeface="Arial" charset="0"/>
                <a:ea typeface="ＭＳ Ｐゴシック" charset="0"/>
              </a:defRPr>
            </a:lvl2pPr>
            <a:lvl3pPr marL="917575" defTabSz="917575">
              <a:defRPr>
                <a:solidFill>
                  <a:schemeClr val="tx1"/>
                </a:solidFill>
                <a:latin typeface="Arial" charset="0"/>
                <a:ea typeface="ＭＳ Ｐゴシック" charset="0"/>
              </a:defRPr>
            </a:lvl3pPr>
            <a:lvl4pPr marL="1377950" defTabSz="917575">
              <a:defRPr>
                <a:solidFill>
                  <a:schemeClr val="tx1"/>
                </a:solidFill>
                <a:latin typeface="Arial" charset="0"/>
                <a:ea typeface="ＭＳ Ｐゴシック" charset="0"/>
              </a:defRPr>
            </a:lvl4pPr>
            <a:lvl5pPr marL="1836738" defTabSz="917575">
              <a:defRPr>
                <a:solidFill>
                  <a:schemeClr val="tx1"/>
                </a:solidFill>
                <a:latin typeface="Arial" charset="0"/>
                <a:ea typeface="ＭＳ Ｐゴシック" charset="0"/>
              </a:defRPr>
            </a:lvl5pPr>
            <a:lvl6pPr marL="2293938" defTabSz="917575" fontAlgn="base">
              <a:spcBef>
                <a:spcPct val="0"/>
              </a:spcBef>
              <a:spcAft>
                <a:spcPct val="0"/>
              </a:spcAft>
              <a:defRPr>
                <a:solidFill>
                  <a:schemeClr val="tx1"/>
                </a:solidFill>
                <a:latin typeface="Arial" charset="0"/>
                <a:ea typeface="ＭＳ Ｐゴシック" charset="0"/>
              </a:defRPr>
            </a:lvl6pPr>
            <a:lvl7pPr marL="2751138" defTabSz="917575" fontAlgn="base">
              <a:spcBef>
                <a:spcPct val="0"/>
              </a:spcBef>
              <a:spcAft>
                <a:spcPct val="0"/>
              </a:spcAft>
              <a:defRPr>
                <a:solidFill>
                  <a:schemeClr val="tx1"/>
                </a:solidFill>
                <a:latin typeface="Arial" charset="0"/>
                <a:ea typeface="ＭＳ Ｐゴシック" charset="0"/>
              </a:defRPr>
            </a:lvl7pPr>
            <a:lvl8pPr marL="3208338" defTabSz="917575" fontAlgn="base">
              <a:spcBef>
                <a:spcPct val="0"/>
              </a:spcBef>
              <a:spcAft>
                <a:spcPct val="0"/>
              </a:spcAft>
              <a:defRPr>
                <a:solidFill>
                  <a:schemeClr val="tx1"/>
                </a:solidFill>
                <a:latin typeface="Arial" charset="0"/>
                <a:ea typeface="ＭＳ Ｐゴシック" charset="0"/>
              </a:defRPr>
            </a:lvl8pPr>
            <a:lvl9pPr marL="3665538" defTabSz="91757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nl-NL" sz="1000" b="1">
                <a:cs typeface="+mn-cs"/>
              </a:rPr>
              <a:t>Datum</a:t>
            </a:r>
            <a:endParaRPr lang="en-US" sz="1000" b="1">
              <a:cs typeface="+mn-cs"/>
            </a:endParaRPr>
          </a:p>
        </p:txBody>
      </p:sp>
      <p:sp>
        <p:nvSpPr>
          <p:cNvPr id="6151" name="Text Box 7"/>
          <p:cNvSpPr txBox="1">
            <a:spLocks noChangeArrowheads="1"/>
          </p:cNvSpPr>
          <p:nvPr/>
        </p:nvSpPr>
        <p:spPr bwMode="auto">
          <a:xfrm>
            <a:off x="479425" y="9398000"/>
            <a:ext cx="546100"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lvl1pPr defTabSz="917575">
              <a:defRPr>
                <a:solidFill>
                  <a:schemeClr val="tx1"/>
                </a:solidFill>
                <a:latin typeface="Arial" charset="0"/>
                <a:ea typeface="ＭＳ Ｐゴシック" charset="0"/>
              </a:defRPr>
            </a:lvl1pPr>
            <a:lvl2pPr marL="458788" defTabSz="917575">
              <a:defRPr>
                <a:solidFill>
                  <a:schemeClr val="tx1"/>
                </a:solidFill>
                <a:latin typeface="Arial" charset="0"/>
                <a:ea typeface="ＭＳ Ｐゴシック" charset="0"/>
              </a:defRPr>
            </a:lvl2pPr>
            <a:lvl3pPr marL="917575" defTabSz="917575">
              <a:defRPr>
                <a:solidFill>
                  <a:schemeClr val="tx1"/>
                </a:solidFill>
                <a:latin typeface="Arial" charset="0"/>
                <a:ea typeface="ＭＳ Ｐゴシック" charset="0"/>
              </a:defRPr>
            </a:lvl3pPr>
            <a:lvl4pPr marL="1377950" defTabSz="917575">
              <a:defRPr>
                <a:solidFill>
                  <a:schemeClr val="tx1"/>
                </a:solidFill>
                <a:latin typeface="Arial" charset="0"/>
                <a:ea typeface="ＭＳ Ｐゴシック" charset="0"/>
              </a:defRPr>
            </a:lvl4pPr>
            <a:lvl5pPr marL="1836738" defTabSz="917575">
              <a:defRPr>
                <a:solidFill>
                  <a:schemeClr val="tx1"/>
                </a:solidFill>
                <a:latin typeface="Arial" charset="0"/>
                <a:ea typeface="ＭＳ Ｐゴシック" charset="0"/>
              </a:defRPr>
            </a:lvl5pPr>
            <a:lvl6pPr marL="2293938" defTabSz="917575" fontAlgn="base">
              <a:spcBef>
                <a:spcPct val="0"/>
              </a:spcBef>
              <a:spcAft>
                <a:spcPct val="0"/>
              </a:spcAft>
              <a:defRPr>
                <a:solidFill>
                  <a:schemeClr val="tx1"/>
                </a:solidFill>
                <a:latin typeface="Arial" charset="0"/>
                <a:ea typeface="ＭＳ Ｐゴシック" charset="0"/>
              </a:defRPr>
            </a:lvl6pPr>
            <a:lvl7pPr marL="2751138" defTabSz="917575" fontAlgn="base">
              <a:spcBef>
                <a:spcPct val="0"/>
              </a:spcBef>
              <a:spcAft>
                <a:spcPct val="0"/>
              </a:spcAft>
              <a:defRPr>
                <a:solidFill>
                  <a:schemeClr val="tx1"/>
                </a:solidFill>
                <a:latin typeface="Arial" charset="0"/>
                <a:ea typeface="ＭＳ Ｐゴシック" charset="0"/>
              </a:defRPr>
            </a:lvl7pPr>
            <a:lvl8pPr marL="3208338" defTabSz="917575" fontAlgn="base">
              <a:spcBef>
                <a:spcPct val="0"/>
              </a:spcBef>
              <a:spcAft>
                <a:spcPct val="0"/>
              </a:spcAft>
              <a:defRPr>
                <a:solidFill>
                  <a:schemeClr val="tx1"/>
                </a:solidFill>
                <a:latin typeface="Arial" charset="0"/>
                <a:ea typeface="ＭＳ Ｐゴシック" charset="0"/>
              </a:defRPr>
            </a:lvl8pPr>
            <a:lvl9pPr marL="3665538" defTabSz="91757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nl-NL" sz="1000" b="1">
                <a:cs typeface="+mn-cs"/>
              </a:rPr>
              <a:t>Pagina</a:t>
            </a:r>
            <a:endParaRPr lang="en-US" sz="1000" b="1">
              <a:cs typeface="+mn-cs"/>
            </a:endParaRPr>
          </a:p>
        </p:txBody>
      </p:sp>
    </p:spTree>
    <p:extLst>
      <p:ext uri="{BB962C8B-B14F-4D97-AF65-F5344CB8AC3E}">
        <p14:creationId xmlns:p14="http://schemas.microsoft.com/office/powerpoint/2010/main" val="203765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idx="2"/>
          </p:nvPr>
        </p:nvSpPr>
        <p:spPr bwMode="auto">
          <a:xfrm>
            <a:off x="-476250" y="633413"/>
            <a:ext cx="7839075" cy="441007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5125" name="Rectangle 5"/>
          <p:cNvSpPr>
            <a:spLocks noGrp="1" noChangeArrowheads="1"/>
          </p:cNvSpPr>
          <p:nvPr>
            <p:ph type="body" sz="quarter" idx="3"/>
          </p:nvPr>
        </p:nvSpPr>
        <p:spPr bwMode="auto">
          <a:xfrm>
            <a:off x="479425" y="5189538"/>
            <a:ext cx="5929313" cy="3832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8" name="Rectangle 8"/>
          <p:cNvSpPr>
            <a:spLocks noGrp="1" noChangeArrowheads="1"/>
          </p:cNvSpPr>
          <p:nvPr>
            <p:ph type="hdr" sz="quarter"/>
          </p:nvPr>
        </p:nvSpPr>
        <p:spPr bwMode="auto">
          <a:xfrm>
            <a:off x="479425" y="212725"/>
            <a:ext cx="5927725"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20750">
              <a:defRPr sz="1000">
                <a:cs typeface="+mn-cs"/>
              </a:defRPr>
            </a:lvl1pPr>
          </a:lstStyle>
          <a:p>
            <a:pPr>
              <a:defRPr/>
            </a:pPr>
            <a:endParaRPr lang="en-US"/>
          </a:p>
        </p:txBody>
      </p:sp>
      <p:sp>
        <p:nvSpPr>
          <p:cNvPr id="5129" name="Rectangle 9"/>
          <p:cNvSpPr>
            <a:spLocks noGrp="1" noChangeArrowheads="1"/>
          </p:cNvSpPr>
          <p:nvPr>
            <p:ph type="dt" sz="quarter" idx="1"/>
          </p:nvPr>
        </p:nvSpPr>
        <p:spPr bwMode="auto">
          <a:xfrm>
            <a:off x="1022350" y="9215438"/>
            <a:ext cx="5384800" cy="180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20750">
              <a:defRPr sz="1000">
                <a:cs typeface="+mn-cs"/>
              </a:defRPr>
            </a:lvl1pPr>
          </a:lstStyle>
          <a:p>
            <a:pPr>
              <a:defRPr/>
            </a:pPr>
            <a:fld id="{7A31D50C-6F5A-B549-A715-562F86ACD4EA}" type="datetime1">
              <a:rPr lang="nl-NL"/>
              <a:pPr>
                <a:defRPr/>
              </a:pPr>
              <a:t>9-4-2020</a:t>
            </a:fld>
            <a:endParaRPr lang="en-US"/>
          </a:p>
        </p:txBody>
      </p:sp>
      <p:sp>
        <p:nvSpPr>
          <p:cNvPr id="5130" name="Rectangle 10"/>
          <p:cNvSpPr>
            <a:spLocks noChangeArrowheads="1"/>
          </p:cNvSpPr>
          <p:nvPr/>
        </p:nvSpPr>
        <p:spPr bwMode="auto">
          <a:xfrm>
            <a:off x="479425" y="9577388"/>
            <a:ext cx="5927725" cy="179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defTabSz="920750">
              <a:defRPr/>
            </a:pPr>
            <a:endParaRPr lang="en-US" sz="1000">
              <a:cs typeface="+mn-cs"/>
            </a:endParaRPr>
          </a:p>
        </p:txBody>
      </p:sp>
      <p:sp>
        <p:nvSpPr>
          <p:cNvPr id="5131" name="Rectangle 11"/>
          <p:cNvSpPr>
            <a:spLocks noChangeArrowheads="1"/>
          </p:cNvSpPr>
          <p:nvPr/>
        </p:nvSpPr>
        <p:spPr bwMode="auto">
          <a:xfrm>
            <a:off x="1022350" y="9398000"/>
            <a:ext cx="5384800"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defTabSz="920750">
              <a:defRPr/>
            </a:pPr>
            <a:fld id="{B81F4A39-7051-B449-ABA8-BAF3CAE6EFDB}" type="slidenum">
              <a:rPr lang="en-US" sz="1000">
                <a:cs typeface="+mn-cs"/>
              </a:rPr>
              <a:pPr defTabSz="920750">
                <a:defRPr/>
              </a:pPr>
              <a:t>‹nr.›</a:t>
            </a:fld>
            <a:endParaRPr lang="en-US" sz="1000">
              <a:cs typeface="+mn-cs"/>
            </a:endParaRPr>
          </a:p>
        </p:txBody>
      </p:sp>
      <p:sp>
        <p:nvSpPr>
          <p:cNvPr id="5132" name="Text Box 12"/>
          <p:cNvSpPr txBox="1">
            <a:spLocks noChangeArrowheads="1"/>
          </p:cNvSpPr>
          <p:nvPr/>
        </p:nvSpPr>
        <p:spPr bwMode="auto">
          <a:xfrm>
            <a:off x="479425" y="9215438"/>
            <a:ext cx="546100" cy="180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lvl1pPr defTabSz="917575">
              <a:defRPr>
                <a:solidFill>
                  <a:schemeClr val="tx1"/>
                </a:solidFill>
                <a:latin typeface="Arial" charset="0"/>
                <a:ea typeface="ＭＳ Ｐゴシック" charset="0"/>
              </a:defRPr>
            </a:lvl1pPr>
            <a:lvl2pPr marL="458788" defTabSz="917575">
              <a:defRPr>
                <a:solidFill>
                  <a:schemeClr val="tx1"/>
                </a:solidFill>
                <a:latin typeface="Arial" charset="0"/>
                <a:ea typeface="ＭＳ Ｐゴシック" charset="0"/>
              </a:defRPr>
            </a:lvl2pPr>
            <a:lvl3pPr marL="917575" defTabSz="917575">
              <a:defRPr>
                <a:solidFill>
                  <a:schemeClr val="tx1"/>
                </a:solidFill>
                <a:latin typeface="Arial" charset="0"/>
                <a:ea typeface="ＭＳ Ｐゴシック" charset="0"/>
              </a:defRPr>
            </a:lvl3pPr>
            <a:lvl4pPr marL="1377950" defTabSz="917575">
              <a:defRPr>
                <a:solidFill>
                  <a:schemeClr val="tx1"/>
                </a:solidFill>
                <a:latin typeface="Arial" charset="0"/>
                <a:ea typeface="ＭＳ Ｐゴシック" charset="0"/>
              </a:defRPr>
            </a:lvl4pPr>
            <a:lvl5pPr marL="1836738" defTabSz="917575">
              <a:defRPr>
                <a:solidFill>
                  <a:schemeClr val="tx1"/>
                </a:solidFill>
                <a:latin typeface="Arial" charset="0"/>
                <a:ea typeface="ＭＳ Ｐゴシック" charset="0"/>
              </a:defRPr>
            </a:lvl5pPr>
            <a:lvl6pPr marL="2293938" defTabSz="917575" fontAlgn="base">
              <a:spcBef>
                <a:spcPct val="0"/>
              </a:spcBef>
              <a:spcAft>
                <a:spcPct val="0"/>
              </a:spcAft>
              <a:defRPr>
                <a:solidFill>
                  <a:schemeClr val="tx1"/>
                </a:solidFill>
                <a:latin typeface="Arial" charset="0"/>
                <a:ea typeface="ＭＳ Ｐゴシック" charset="0"/>
              </a:defRPr>
            </a:lvl6pPr>
            <a:lvl7pPr marL="2751138" defTabSz="917575" fontAlgn="base">
              <a:spcBef>
                <a:spcPct val="0"/>
              </a:spcBef>
              <a:spcAft>
                <a:spcPct val="0"/>
              </a:spcAft>
              <a:defRPr>
                <a:solidFill>
                  <a:schemeClr val="tx1"/>
                </a:solidFill>
                <a:latin typeface="Arial" charset="0"/>
                <a:ea typeface="ＭＳ Ｐゴシック" charset="0"/>
              </a:defRPr>
            </a:lvl7pPr>
            <a:lvl8pPr marL="3208338" defTabSz="917575" fontAlgn="base">
              <a:spcBef>
                <a:spcPct val="0"/>
              </a:spcBef>
              <a:spcAft>
                <a:spcPct val="0"/>
              </a:spcAft>
              <a:defRPr>
                <a:solidFill>
                  <a:schemeClr val="tx1"/>
                </a:solidFill>
                <a:latin typeface="Arial" charset="0"/>
                <a:ea typeface="ＭＳ Ｐゴシック" charset="0"/>
              </a:defRPr>
            </a:lvl8pPr>
            <a:lvl9pPr marL="3665538" defTabSz="91757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nl-NL" sz="1000" b="1">
                <a:cs typeface="+mn-cs"/>
              </a:rPr>
              <a:t>Datum</a:t>
            </a:r>
            <a:endParaRPr lang="en-US" sz="1000" b="1">
              <a:cs typeface="+mn-cs"/>
            </a:endParaRPr>
          </a:p>
        </p:txBody>
      </p:sp>
      <p:sp>
        <p:nvSpPr>
          <p:cNvPr id="5133" name="Text Box 13"/>
          <p:cNvSpPr txBox="1">
            <a:spLocks noChangeArrowheads="1"/>
          </p:cNvSpPr>
          <p:nvPr/>
        </p:nvSpPr>
        <p:spPr bwMode="auto">
          <a:xfrm>
            <a:off x="479425" y="9398000"/>
            <a:ext cx="546100"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lvl1pPr defTabSz="917575">
              <a:defRPr>
                <a:solidFill>
                  <a:schemeClr val="tx1"/>
                </a:solidFill>
                <a:latin typeface="Arial" charset="0"/>
                <a:ea typeface="ＭＳ Ｐゴシック" charset="0"/>
              </a:defRPr>
            </a:lvl1pPr>
            <a:lvl2pPr marL="458788" defTabSz="917575">
              <a:defRPr>
                <a:solidFill>
                  <a:schemeClr val="tx1"/>
                </a:solidFill>
                <a:latin typeface="Arial" charset="0"/>
                <a:ea typeface="ＭＳ Ｐゴシック" charset="0"/>
              </a:defRPr>
            </a:lvl2pPr>
            <a:lvl3pPr marL="917575" defTabSz="917575">
              <a:defRPr>
                <a:solidFill>
                  <a:schemeClr val="tx1"/>
                </a:solidFill>
                <a:latin typeface="Arial" charset="0"/>
                <a:ea typeface="ＭＳ Ｐゴシック" charset="0"/>
              </a:defRPr>
            </a:lvl3pPr>
            <a:lvl4pPr marL="1377950" defTabSz="917575">
              <a:defRPr>
                <a:solidFill>
                  <a:schemeClr val="tx1"/>
                </a:solidFill>
                <a:latin typeface="Arial" charset="0"/>
                <a:ea typeface="ＭＳ Ｐゴシック" charset="0"/>
              </a:defRPr>
            </a:lvl4pPr>
            <a:lvl5pPr marL="1836738" defTabSz="917575">
              <a:defRPr>
                <a:solidFill>
                  <a:schemeClr val="tx1"/>
                </a:solidFill>
                <a:latin typeface="Arial" charset="0"/>
                <a:ea typeface="ＭＳ Ｐゴシック" charset="0"/>
              </a:defRPr>
            </a:lvl5pPr>
            <a:lvl6pPr marL="2293938" defTabSz="917575" fontAlgn="base">
              <a:spcBef>
                <a:spcPct val="0"/>
              </a:spcBef>
              <a:spcAft>
                <a:spcPct val="0"/>
              </a:spcAft>
              <a:defRPr>
                <a:solidFill>
                  <a:schemeClr val="tx1"/>
                </a:solidFill>
                <a:latin typeface="Arial" charset="0"/>
                <a:ea typeface="ＭＳ Ｐゴシック" charset="0"/>
              </a:defRPr>
            </a:lvl6pPr>
            <a:lvl7pPr marL="2751138" defTabSz="917575" fontAlgn="base">
              <a:spcBef>
                <a:spcPct val="0"/>
              </a:spcBef>
              <a:spcAft>
                <a:spcPct val="0"/>
              </a:spcAft>
              <a:defRPr>
                <a:solidFill>
                  <a:schemeClr val="tx1"/>
                </a:solidFill>
                <a:latin typeface="Arial" charset="0"/>
                <a:ea typeface="ＭＳ Ｐゴシック" charset="0"/>
              </a:defRPr>
            </a:lvl7pPr>
            <a:lvl8pPr marL="3208338" defTabSz="917575" fontAlgn="base">
              <a:spcBef>
                <a:spcPct val="0"/>
              </a:spcBef>
              <a:spcAft>
                <a:spcPct val="0"/>
              </a:spcAft>
              <a:defRPr>
                <a:solidFill>
                  <a:schemeClr val="tx1"/>
                </a:solidFill>
                <a:latin typeface="Arial" charset="0"/>
                <a:ea typeface="ＭＳ Ｐゴシック" charset="0"/>
              </a:defRPr>
            </a:lvl8pPr>
            <a:lvl9pPr marL="3665538" defTabSz="91757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nl-NL" sz="1000" b="1">
                <a:cs typeface="+mn-cs"/>
              </a:rPr>
              <a:t>Pagina</a:t>
            </a:r>
            <a:endParaRPr lang="en-US" sz="1000" b="1">
              <a:cs typeface="+mn-cs"/>
            </a:endParaRPr>
          </a:p>
        </p:txBody>
      </p:sp>
    </p:spTree>
    <p:extLst>
      <p:ext uri="{BB962C8B-B14F-4D97-AF65-F5344CB8AC3E}">
        <p14:creationId xmlns:p14="http://schemas.microsoft.com/office/powerpoint/2010/main" val="83549789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000" kern="1200">
        <a:solidFill>
          <a:schemeClr val="tx1"/>
        </a:solidFill>
        <a:latin typeface="Arial" charset="0"/>
        <a:ea typeface="ＭＳ Ｐゴシック" charset="0"/>
        <a:cs typeface="ＭＳ Ｐゴシック" charset="0"/>
      </a:defRPr>
    </a:lvl1pPr>
    <a:lvl2pPr marL="179388" algn="l" rtl="0" eaLnBrk="0" fontAlgn="base" hangingPunct="0">
      <a:spcBef>
        <a:spcPct val="30000"/>
      </a:spcBef>
      <a:spcAft>
        <a:spcPct val="0"/>
      </a:spcAft>
      <a:defRPr sz="1000" kern="1200">
        <a:solidFill>
          <a:schemeClr val="tx1"/>
        </a:solidFill>
        <a:latin typeface="Arial" charset="0"/>
        <a:ea typeface="ＭＳ Ｐゴシック" charset="0"/>
        <a:cs typeface="+mn-cs"/>
      </a:defRPr>
    </a:lvl2pPr>
    <a:lvl3pPr marL="358775" algn="l" rtl="0" eaLnBrk="0" fontAlgn="base" hangingPunct="0">
      <a:spcBef>
        <a:spcPct val="30000"/>
      </a:spcBef>
      <a:spcAft>
        <a:spcPct val="0"/>
      </a:spcAft>
      <a:defRPr sz="1000" kern="1200">
        <a:solidFill>
          <a:schemeClr val="tx1"/>
        </a:solidFill>
        <a:latin typeface="Arial" charset="0"/>
        <a:ea typeface="ＭＳ Ｐゴシック" charset="0"/>
        <a:cs typeface="+mn-cs"/>
      </a:defRPr>
    </a:lvl3pPr>
    <a:lvl4pPr marL="538163" algn="l" rtl="0" eaLnBrk="0" fontAlgn="base" hangingPunct="0">
      <a:spcBef>
        <a:spcPct val="30000"/>
      </a:spcBef>
      <a:spcAft>
        <a:spcPct val="0"/>
      </a:spcAft>
      <a:defRPr sz="1000" kern="1200">
        <a:solidFill>
          <a:schemeClr val="tx1"/>
        </a:solidFill>
        <a:latin typeface="Arial" charset="0"/>
        <a:ea typeface="ＭＳ Ｐゴシック" charset="0"/>
        <a:cs typeface="+mn-cs"/>
      </a:defRPr>
    </a:lvl4pPr>
    <a:lvl5pPr marL="723900" algn="l" rtl="0" eaLnBrk="0" fontAlgn="base" hangingPunct="0">
      <a:spcBef>
        <a:spcPct val="30000"/>
      </a:spcBef>
      <a:spcAft>
        <a:spcPct val="0"/>
      </a:spcAft>
      <a:defRPr sz="10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76250" y="633413"/>
            <a:ext cx="7839075" cy="4410075"/>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sz="quarter" idx="1"/>
          </p:nvPr>
        </p:nvSpPr>
        <p:spPr/>
        <p:txBody>
          <a:bodyPr/>
          <a:lstStyle/>
          <a:p>
            <a:pPr>
              <a:defRPr/>
            </a:pPr>
            <a:fld id="{7A31D50C-6F5A-B549-A715-562F86ACD4EA}" type="datetime1">
              <a:rPr lang="nl-NL" smtClean="0"/>
              <a:pPr>
                <a:defRPr/>
              </a:pPr>
              <a:t>9-4-2020</a:t>
            </a:fld>
            <a:endParaRPr lang="en-US" dirty="0"/>
          </a:p>
        </p:txBody>
      </p:sp>
    </p:spTree>
    <p:extLst>
      <p:ext uri="{BB962C8B-B14F-4D97-AF65-F5344CB8AC3E}">
        <p14:creationId xmlns:p14="http://schemas.microsoft.com/office/powerpoint/2010/main" val="330655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a:extLst>
              <a:ext uri="{FF2B5EF4-FFF2-40B4-BE49-F238E27FC236}">
                <a16:creationId xmlns:a16="http://schemas.microsoft.com/office/drawing/2014/main" id="{6986D641-791A-40DF-9487-FA28E5FF29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Tijdelijke aanduiding voor notities 2">
            <a:extLst>
              <a:ext uri="{FF2B5EF4-FFF2-40B4-BE49-F238E27FC236}">
                <a16:creationId xmlns:a16="http://schemas.microsoft.com/office/drawing/2014/main" id="{2386C7A8-3D3D-4737-99F4-759540B28747}"/>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Korte toelichting van de uitgangspunten bij het opstellen van het transitieplan. Door: …</a:t>
            </a:r>
          </a:p>
        </p:txBody>
      </p:sp>
      <p:sp>
        <p:nvSpPr>
          <p:cNvPr id="4" name="Tijdelijke aanduiding voor dianummer 3">
            <a:extLst>
              <a:ext uri="{FF2B5EF4-FFF2-40B4-BE49-F238E27FC236}">
                <a16:creationId xmlns:a16="http://schemas.microsoft.com/office/drawing/2014/main" id="{810FFEE1-E6CB-4AA8-BC0B-6DF486A55FB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6D8E9C-331F-4EF0-A331-7D59D899CE82}" type="slidenum">
              <a:rPr lang="nl-NL" altLang="nl-NL">
                <a:latin typeface="Calibri" panose="020F0502020204030204" pitchFamily="34" charset="0"/>
              </a:rPr>
              <a:pPr eaLnBrk="1" hangingPunct="1"/>
              <a:t>6</a:t>
            </a:fld>
            <a:endParaRPr lang="nl-NL" altLang="nl-NL">
              <a:latin typeface="Calibri" panose="020F0502020204030204" pitchFamily="34" charset="0"/>
            </a:endParaRPr>
          </a:p>
        </p:txBody>
      </p:sp>
    </p:spTree>
    <p:extLst>
      <p:ext uri="{BB962C8B-B14F-4D97-AF65-F5344CB8AC3E}">
        <p14:creationId xmlns:p14="http://schemas.microsoft.com/office/powerpoint/2010/main" val="325695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a:t>
            </a:r>
          </a:p>
        </p:txBody>
      </p:sp>
      <p:sp>
        <p:nvSpPr>
          <p:cNvPr id="4" name="Tijdelijke aanduiding voor dianummer 3"/>
          <p:cNvSpPr>
            <a:spLocks noGrp="1"/>
          </p:cNvSpPr>
          <p:nvPr>
            <p:ph type="sldNum" sz="quarter" idx="5"/>
          </p:nvPr>
        </p:nvSpPr>
        <p:spPr/>
        <p:txBody>
          <a:bodyPr/>
          <a:lstStyle/>
          <a:p>
            <a:fld id="{61C0A060-8DC1-4107-B765-AE9636483E10}" type="slidenum">
              <a:rPr lang="nl-NL" smtClean="0"/>
              <a:t>12</a:t>
            </a:fld>
            <a:endParaRPr lang="nl-NL"/>
          </a:p>
        </p:txBody>
      </p:sp>
    </p:spTree>
    <p:extLst>
      <p:ext uri="{BB962C8B-B14F-4D97-AF65-F5344CB8AC3E}">
        <p14:creationId xmlns:p14="http://schemas.microsoft.com/office/powerpoint/2010/main" val="225727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a:t>
            </a:r>
          </a:p>
        </p:txBody>
      </p:sp>
      <p:sp>
        <p:nvSpPr>
          <p:cNvPr id="4" name="Tijdelijke aanduiding voor dianummer 3"/>
          <p:cNvSpPr>
            <a:spLocks noGrp="1"/>
          </p:cNvSpPr>
          <p:nvPr>
            <p:ph type="sldNum" sz="quarter" idx="5"/>
          </p:nvPr>
        </p:nvSpPr>
        <p:spPr/>
        <p:txBody>
          <a:bodyPr/>
          <a:lstStyle/>
          <a:p>
            <a:fld id="{61C0A060-8DC1-4107-B765-AE9636483E10}" type="slidenum">
              <a:rPr lang="nl-NL" smtClean="0"/>
              <a:t>13</a:t>
            </a:fld>
            <a:endParaRPr lang="nl-NL"/>
          </a:p>
        </p:txBody>
      </p:sp>
    </p:spTree>
    <p:extLst>
      <p:ext uri="{BB962C8B-B14F-4D97-AF65-F5344CB8AC3E}">
        <p14:creationId xmlns:p14="http://schemas.microsoft.com/office/powerpoint/2010/main" val="3450137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srcRect/>
          <a:stretch/>
        </p:blipFill>
        <p:spPr>
          <a:xfrm>
            <a:off x="4793353" y="0"/>
            <a:ext cx="4046247" cy="1007910"/>
          </a:xfrm>
          <a:prstGeom prst="rect">
            <a:avLst/>
          </a:prstGeom>
        </p:spPr>
      </p:pic>
      <p:sp>
        <p:nvSpPr>
          <p:cNvPr id="3" name="Rechthoek 2"/>
          <p:cNvSpPr/>
          <p:nvPr userDrawn="1"/>
        </p:nvSpPr>
        <p:spPr>
          <a:xfrm>
            <a:off x="804335" y="0"/>
            <a:ext cx="3999600" cy="1004888"/>
          </a:xfrm>
          <a:prstGeom prst="rect">
            <a:avLst/>
          </a:prstGeom>
          <a:solidFill>
            <a:srgbClr val="18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Rectangle 27"/>
          <p:cNvSpPr>
            <a:spLocks noChangeArrowheads="1"/>
          </p:cNvSpPr>
          <p:nvPr userDrawn="1"/>
        </p:nvSpPr>
        <p:spPr bwMode="gray">
          <a:xfrm>
            <a:off x="793753" y="1163643"/>
            <a:ext cx="3999600" cy="4002087"/>
          </a:xfrm>
          <a:prstGeom prst="rect">
            <a:avLst/>
          </a:prstGeom>
          <a:solidFill>
            <a:srgbClr val="18933C"/>
          </a:solidFill>
          <a:ln>
            <a:noFill/>
          </a:ln>
          <a:effectLst/>
        </p:spPr>
        <p:txBody>
          <a:bodyPr wrap="none" anchor="ctr"/>
          <a:lstStyle/>
          <a:p>
            <a:pPr>
              <a:defRPr/>
            </a:pPr>
            <a:endParaRPr lang="nl-NL">
              <a:cs typeface="+mn-cs"/>
            </a:endParaRPr>
          </a:p>
        </p:txBody>
      </p:sp>
      <p:sp>
        <p:nvSpPr>
          <p:cNvPr id="17" name="Tijdelijke aanduiding voor afbeelding 9"/>
          <p:cNvSpPr>
            <a:spLocks noGrp="1"/>
          </p:cNvSpPr>
          <p:nvPr>
            <p:ph type="pic" sz="quarter" idx="11"/>
          </p:nvPr>
        </p:nvSpPr>
        <p:spPr>
          <a:xfrm>
            <a:off x="5002306" y="1163638"/>
            <a:ext cx="6709211" cy="5694362"/>
          </a:xfrm>
          <a:solidFill>
            <a:schemeClr val="bg1">
              <a:lumMod val="95000"/>
            </a:schemeClr>
          </a:solidFill>
        </p:spPr>
        <p:txBody>
          <a:bodyPr lIns="6480000"/>
          <a:lstStyle>
            <a:lvl1pPr algn="r">
              <a:defRPr/>
            </a:lvl1pPr>
          </a:lstStyle>
          <a:p>
            <a:r>
              <a:rPr lang="nl-NL"/>
              <a:t>Klik op het pictogram als u een afbeelding wilt toevoegen</a:t>
            </a:r>
          </a:p>
        </p:txBody>
      </p:sp>
    </p:spTree>
    <p:extLst>
      <p:ext uri="{BB962C8B-B14F-4D97-AF65-F5344CB8AC3E}">
        <p14:creationId xmlns:p14="http://schemas.microsoft.com/office/powerpoint/2010/main" val="199981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Vervolgblad 1 zonder foto">
    <p:spTree>
      <p:nvGrpSpPr>
        <p:cNvPr id="1" name=""/>
        <p:cNvGrpSpPr/>
        <p:nvPr/>
      </p:nvGrpSpPr>
      <p:grpSpPr>
        <a:xfrm>
          <a:off x="0" y="0"/>
          <a:ext cx="0" cy="0"/>
          <a:chOff x="0" y="0"/>
          <a:chExt cx="0" cy="0"/>
        </a:xfrm>
      </p:grpSpPr>
      <p:pic>
        <p:nvPicPr>
          <p:cNvPr id="4" name="Afbeelding 4">
            <a:extLst>
              <a:ext uri="{FF2B5EF4-FFF2-40B4-BE49-F238E27FC236}">
                <a16:creationId xmlns:a16="http://schemas.microsoft.com/office/drawing/2014/main" id="{C5527594-6D9A-4007-985F-290067038C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17"/>
            <a:ext cx="12192000" cy="172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Titel 1"/>
          <p:cNvSpPr>
            <a:spLocks noGrp="1"/>
          </p:cNvSpPr>
          <p:nvPr>
            <p:ph type="title"/>
          </p:nvPr>
        </p:nvSpPr>
        <p:spPr>
          <a:xfrm>
            <a:off x="1247999" y="480000"/>
            <a:ext cx="10272000" cy="1088347"/>
          </a:xfrm>
          <a:prstGeom prst="rect">
            <a:avLst/>
          </a:prstGeom>
        </p:spPr>
        <p:txBody>
          <a:bodyPr vert="horz" lIns="0" tIns="0" rIns="0" bIns="0"/>
          <a:lstStyle>
            <a:lvl1pPr>
              <a:defRPr sz="5600" b="1" i="0" baseline="0">
                <a:solidFill>
                  <a:srgbClr val="FFFFFF"/>
                </a:solidFill>
                <a:latin typeface="Arial"/>
                <a:cs typeface="Arial"/>
              </a:defRPr>
            </a:lvl1pPr>
          </a:lstStyle>
          <a:p>
            <a:r>
              <a:rPr lang="nl-NL" dirty="0"/>
              <a:t>Titel</a:t>
            </a:r>
          </a:p>
        </p:txBody>
      </p:sp>
      <p:sp>
        <p:nvSpPr>
          <p:cNvPr id="27" name="Tijdelijke aanduiding voor tekst 10"/>
          <p:cNvSpPr>
            <a:spLocks noGrp="1"/>
          </p:cNvSpPr>
          <p:nvPr>
            <p:ph type="body" sz="quarter" idx="13"/>
          </p:nvPr>
        </p:nvSpPr>
        <p:spPr>
          <a:xfrm>
            <a:off x="1248833" y="2148293"/>
            <a:ext cx="10272184" cy="4080000"/>
          </a:xfrm>
          <a:prstGeom prst="rect">
            <a:avLst/>
          </a:prstGeom>
        </p:spPr>
        <p:txBody>
          <a:bodyPr vert="horz" lIns="0" tIns="0" rIns="0" bIns="0"/>
          <a:lstStyle>
            <a:lvl1pPr marL="239994" indent="-239994">
              <a:lnSpc>
                <a:spcPts val="4000"/>
              </a:lnSpc>
              <a:spcBef>
                <a:spcPts val="0"/>
              </a:spcBef>
              <a:spcAft>
                <a:spcPts val="0"/>
              </a:spcAft>
              <a:buFont typeface="Arial"/>
              <a:buChar char="•"/>
              <a:defRPr sz="2400">
                <a:solidFill>
                  <a:srgbClr val="000000"/>
                </a:solidFill>
              </a:defRPr>
            </a:lvl1pPr>
            <a:lvl2pPr marL="479988" indent="-239994">
              <a:lnSpc>
                <a:spcPts val="4000"/>
              </a:lnSpc>
              <a:spcBef>
                <a:spcPts val="0"/>
              </a:spcBef>
              <a:spcAft>
                <a:spcPts val="0"/>
              </a:spcAft>
              <a:buFont typeface="Arial"/>
              <a:buChar char="•"/>
              <a:defRPr sz="2400">
                <a:solidFill>
                  <a:srgbClr val="000000"/>
                </a:solidFill>
              </a:defRPr>
            </a:lvl2pPr>
            <a:lvl3pPr marL="719982" indent="-239994">
              <a:lnSpc>
                <a:spcPts val="4000"/>
              </a:lnSpc>
              <a:spcBef>
                <a:spcPts val="0"/>
              </a:spcBef>
              <a:spcAft>
                <a:spcPts val="0"/>
              </a:spcAft>
              <a:buFont typeface="Arial"/>
              <a:buChar char="•"/>
              <a:defRPr sz="2400">
                <a:solidFill>
                  <a:srgbClr val="000000"/>
                </a:solidFill>
              </a:defRPr>
            </a:lvl3pPr>
            <a:lvl4pPr marL="959976" indent="-239994">
              <a:lnSpc>
                <a:spcPts val="4000"/>
              </a:lnSpc>
              <a:spcBef>
                <a:spcPts val="0"/>
              </a:spcBef>
              <a:spcAft>
                <a:spcPts val="0"/>
              </a:spcAft>
              <a:buFont typeface="Arial"/>
              <a:buChar char="•"/>
              <a:defRPr sz="2400">
                <a:solidFill>
                  <a:srgbClr val="000000"/>
                </a:solidFill>
              </a:defRPr>
            </a:lvl4pPr>
            <a:lvl5pPr marL="1199970" indent="-239994">
              <a:lnSpc>
                <a:spcPts val="4000"/>
              </a:lnSpc>
              <a:spcBef>
                <a:spcPts val="0"/>
              </a:spcBef>
              <a:spcAft>
                <a:spcPts val="0"/>
              </a:spcAft>
              <a:buFont typeface="Arial"/>
              <a:buChar char="•"/>
              <a:defRPr sz="24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13">
            <a:extLst>
              <a:ext uri="{FF2B5EF4-FFF2-40B4-BE49-F238E27FC236}">
                <a16:creationId xmlns:a16="http://schemas.microsoft.com/office/drawing/2014/main" id="{FA9C3EA9-3CC6-4EE7-A87E-830CB4D64575}"/>
              </a:ext>
            </a:extLst>
          </p:cNvPr>
          <p:cNvSpPr>
            <a:spLocks noGrp="1"/>
          </p:cNvSpPr>
          <p:nvPr>
            <p:ph type="dt" sz="half" idx="14"/>
          </p:nvPr>
        </p:nvSpPr>
        <p:spPr>
          <a:xfrm>
            <a:off x="1248834" y="6402917"/>
            <a:ext cx="1818217" cy="455083"/>
          </a:xfrm>
        </p:spPr>
        <p:txBody>
          <a:bodyPr lIns="0" tIns="0" rIns="0" bIns="0" anchor="t" anchorCtr="0"/>
          <a:lstStyle>
            <a:lvl1pPr>
              <a:defRPr sz="1467" dirty="0" smtClean="0">
                <a:solidFill>
                  <a:schemeClr val="tx1"/>
                </a:solidFill>
              </a:defRPr>
            </a:lvl1pPr>
          </a:lstStyle>
          <a:p>
            <a:pPr>
              <a:defRPr/>
            </a:pPr>
            <a:r>
              <a:rPr lang="nl-NL"/>
              <a:t>2 en 3 maart 2020</a:t>
            </a:r>
          </a:p>
        </p:txBody>
      </p:sp>
      <p:sp>
        <p:nvSpPr>
          <p:cNvPr id="6" name="Tijdelijke aanduiding voor voettekst 14">
            <a:extLst>
              <a:ext uri="{FF2B5EF4-FFF2-40B4-BE49-F238E27FC236}">
                <a16:creationId xmlns:a16="http://schemas.microsoft.com/office/drawing/2014/main" id="{FDDD4839-14A6-4C60-B611-2332A0CABAD6}"/>
              </a:ext>
            </a:extLst>
          </p:cNvPr>
          <p:cNvSpPr>
            <a:spLocks noGrp="1"/>
          </p:cNvSpPr>
          <p:nvPr>
            <p:ph type="ftr" sz="quarter" idx="15"/>
          </p:nvPr>
        </p:nvSpPr>
        <p:spPr>
          <a:xfrm>
            <a:off x="9738785" y="6402917"/>
            <a:ext cx="1782233" cy="455083"/>
          </a:xfrm>
        </p:spPr>
        <p:txBody>
          <a:bodyPr lIns="0" tIns="0" rIns="0" bIns="0" anchor="t" anchorCtr="0"/>
          <a:lstStyle>
            <a:lvl1pPr algn="r">
              <a:defRPr sz="1467" dirty="0">
                <a:solidFill>
                  <a:srgbClr val="000000"/>
                </a:solidFill>
              </a:defRPr>
            </a:lvl1pPr>
          </a:lstStyle>
          <a:p>
            <a:pPr>
              <a:defRPr/>
            </a:pPr>
            <a:endParaRPr lang="nl-NL"/>
          </a:p>
        </p:txBody>
      </p:sp>
      <p:sp>
        <p:nvSpPr>
          <p:cNvPr id="7" name="Tijdelijke aanduiding voor dianummer 3">
            <a:extLst>
              <a:ext uri="{FF2B5EF4-FFF2-40B4-BE49-F238E27FC236}">
                <a16:creationId xmlns:a16="http://schemas.microsoft.com/office/drawing/2014/main" id="{C0CE3F06-8061-4891-BE53-A20B4DA16B76}"/>
              </a:ext>
            </a:extLst>
          </p:cNvPr>
          <p:cNvSpPr>
            <a:spLocks noGrp="1"/>
          </p:cNvSpPr>
          <p:nvPr>
            <p:ph type="sldNum" sz="quarter" idx="16"/>
          </p:nvPr>
        </p:nvSpPr>
        <p:spPr>
          <a:xfrm>
            <a:off x="0" y="6402917"/>
            <a:ext cx="1018117" cy="455083"/>
          </a:xfrm>
        </p:spPr>
        <p:txBody>
          <a:bodyPr lIns="288000" tIns="0" rIns="0" bIns="0" anchor="t"/>
          <a:lstStyle>
            <a:lvl1pPr algn="l">
              <a:defRPr sz="1467">
                <a:solidFill>
                  <a:schemeClr val="tx1"/>
                </a:solidFill>
              </a:defRPr>
            </a:lvl1pPr>
          </a:lstStyle>
          <a:p>
            <a:fld id="{F506BBC4-3267-4E8D-A196-CEB5F9E2B18A}" type="slidenum">
              <a:rPr lang="nl-NL" altLang="nl-NL"/>
              <a:pPr/>
              <a:t>‹nr.›</a:t>
            </a:fld>
            <a:endParaRPr lang="nl-NL" altLang="nl-NL"/>
          </a:p>
        </p:txBody>
      </p:sp>
    </p:spTree>
    <p:extLst>
      <p:ext uri="{BB962C8B-B14F-4D97-AF65-F5344CB8AC3E}">
        <p14:creationId xmlns:p14="http://schemas.microsoft.com/office/powerpoint/2010/main" val="278313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dia">
    <p:spTree>
      <p:nvGrpSpPr>
        <p:cNvPr id="1" name=""/>
        <p:cNvGrpSpPr/>
        <p:nvPr/>
      </p:nvGrpSpPr>
      <p:grpSpPr>
        <a:xfrm>
          <a:off x="0" y="0"/>
          <a:ext cx="0" cy="0"/>
          <a:chOff x="0" y="0"/>
          <a:chExt cx="0" cy="0"/>
        </a:xfrm>
      </p:grpSpPr>
      <p:sp>
        <p:nvSpPr>
          <p:cNvPr id="3" name="Rechthoek 2"/>
          <p:cNvSpPr/>
          <p:nvPr userDrawn="1"/>
        </p:nvSpPr>
        <p:spPr>
          <a:xfrm>
            <a:off x="804335" y="0"/>
            <a:ext cx="3999600" cy="1004888"/>
          </a:xfrm>
          <a:prstGeom prst="rect">
            <a:avLst/>
          </a:prstGeom>
          <a:solidFill>
            <a:srgbClr val="18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jdelijke aanduiding voor afbeelding 9"/>
          <p:cNvSpPr>
            <a:spLocks noGrp="1"/>
          </p:cNvSpPr>
          <p:nvPr>
            <p:ph type="pic" sz="quarter" idx="11"/>
          </p:nvPr>
        </p:nvSpPr>
        <p:spPr>
          <a:xfrm>
            <a:off x="0" y="1163638"/>
            <a:ext cx="11711517" cy="5694362"/>
          </a:xfrm>
          <a:solidFill>
            <a:schemeClr val="bg1">
              <a:lumMod val="95000"/>
            </a:schemeClr>
          </a:solidFill>
        </p:spPr>
        <p:txBody>
          <a:bodyPr lIns="6480000"/>
          <a:lstStyle>
            <a:lvl1pPr algn="r">
              <a:defRPr/>
            </a:lvl1pPr>
          </a:lstStyle>
          <a:p>
            <a:r>
              <a:rPr lang="nl-NL"/>
              <a:t>Klik op het pictogram als u een afbeelding wilt toevoegen</a:t>
            </a:r>
          </a:p>
        </p:txBody>
      </p:sp>
      <p:pic>
        <p:nvPicPr>
          <p:cNvPr id="5" name="Afbeelding 4">
            <a:extLst>
              <a:ext uri="{FF2B5EF4-FFF2-40B4-BE49-F238E27FC236}">
                <a16:creationId xmlns:a16="http://schemas.microsoft.com/office/drawing/2014/main" id="{0CC1F72C-69A7-3043-8AFB-5F8138C048F3}"/>
              </a:ext>
            </a:extLst>
          </p:cNvPr>
          <p:cNvPicPr>
            <a:picLocks noChangeAspect="1"/>
          </p:cNvPicPr>
          <p:nvPr userDrawn="1"/>
        </p:nvPicPr>
        <p:blipFill>
          <a:blip r:embed="rId2"/>
          <a:srcRect/>
          <a:stretch/>
        </p:blipFill>
        <p:spPr>
          <a:xfrm>
            <a:off x="4803935" y="0"/>
            <a:ext cx="4046247" cy="1007910"/>
          </a:xfrm>
          <a:prstGeom prst="rect">
            <a:avLst/>
          </a:prstGeom>
        </p:spPr>
      </p:pic>
    </p:spTree>
    <p:extLst>
      <p:ext uri="{BB962C8B-B14F-4D97-AF65-F5344CB8AC3E}">
        <p14:creationId xmlns:p14="http://schemas.microsoft.com/office/powerpoint/2010/main" val="223290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a:xfrm>
            <a:off x="812800" y="1046164"/>
            <a:ext cx="10898717" cy="5202236"/>
          </a:xfrm>
        </p:spPr>
        <p:txBody>
          <a:bodyPr/>
          <a:lstStyle>
            <a:lvl2pPr marL="0" indent="-251994">
              <a:buFont typeface="Arial"/>
              <a:buChar char="•"/>
              <a:defRPr/>
            </a:lvl2pPr>
            <a:lvl3pPr marL="0" indent="-251994">
              <a:buFont typeface="Arial"/>
              <a:buChar char="•"/>
              <a:defRPr/>
            </a:lvl3pPr>
            <a:lvl4pPr marL="0" indent="-251994">
              <a:buFont typeface="Arial"/>
              <a:buChar char="•"/>
              <a:defRPr/>
            </a:lvl4pPr>
            <a:lvl5pPr marL="0" indent="-251994">
              <a:buFont typeface="Arial"/>
              <a:buChar cha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a:xfrm>
            <a:off x="804337" y="6591300"/>
            <a:ext cx="1499305" cy="179388"/>
          </a:xfrm>
        </p:spPr>
        <p:txBody>
          <a:bodyPr/>
          <a:lstStyle>
            <a:lvl1pPr>
              <a:defRPr/>
            </a:lvl1pPr>
          </a:lstStyle>
          <a:p>
            <a:pPr>
              <a:defRPr/>
            </a:pPr>
            <a:fld id="{3265B035-3816-A94B-A934-889F67B0BD93}" type="datetime1">
              <a:rPr lang="nl-NL"/>
              <a:pPr>
                <a:defRPr/>
              </a:pPr>
              <a:t>9-4-2020</a:t>
            </a:fld>
            <a:endParaRPr lang="en-US"/>
          </a:p>
        </p:txBody>
      </p:sp>
      <p:sp>
        <p:nvSpPr>
          <p:cNvPr id="5" name="Tijdelijke aanduiding voor voettekst 4"/>
          <p:cNvSpPr>
            <a:spLocks noGrp="1"/>
          </p:cNvSpPr>
          <p:nvPr>
            <p:ph type="ftr" sz="quarter" idx="11"/>
          </p:nvPr>
        </p:nvSpPr>
        <p:spPr>
          <a:xfrm>
            <a:off x="2669121" y="6592893"/>
            <a:ext cx="7179735" cy="179387"/>
          </a:xfrm>
        </p:spPr>
        <p:txBody>
          <a:bodyPr/>
          <a:lstStyle>
            <a:lvl1pPr>
              <a:defRPr/>
            </a:lvl1pPr>
          </a:lstStyle>
          <a:p>
            <a:pPr>
              <a:defRPr/>
            </a:pPr>
            <a:r>
              <a:rPr lang="en-US" err="1"/>
              <a:t>Economische</a:t>
            </a:r>
            <a:r>
              <a:rPr lang="en-US"/>
              <a:t> impact van het Corona virus Rotterdam</a:t>
            </a:r>
          </a:p>
        </p:txBody>
      </p:sp>
      <p:sp>
        <p:nvSpPr>
          <p:cNvPr id="6" name="Tijdelijke aanduiding voor dianummer 5"/>
          <p:cNvSpPr>
            <a:spLocks noGrp="1"/>
          </p:cNvSpPr>
          <p:nvPr>
            <p:ph type="sldNum" sz="quarter" idx="12"/>
          </p:nvPr>
        </p:nvSpPr>
        <p:spPr>
          <a:xfrm>
            <a:off x="11159069" y="6592893"/>
            <a:ext cx="552451" cy="179387"/>
          </a:xfrm>
          <a:prstGeom prst="rect">
            <a:avLst/>
          </a:prstGeom>
        </p:spPr>
        <p:txBody>
          <a:bodyPr/>
          <a:lstStyle>
            <a:lvl1pPr>
              <a:defRPr sz="1100"/>
            </a:lvl1pPr>
          </a:lstStyle>
          <a:p>
            <a:pPr>
              <a:defRPr/>
            </a:pPr>
            <a:fld id="{A5F1A956-5177-F34D-8217-95F669959E07}" type="slidenum">
              <a:rPr lang="en-US" smtClean="0"/>
              <a:pPr>
                <a:defRPr/>
              </a:pPr>
              <a:t>‹nr.›</a:t>
            </a:fld>
            <a:endParaRPr lang="en-US"/>
          </a:p>
        </p:txBody>
      </p:sp>
    </p:spTree>
    <p:extLst>
      <p:ext uri="{BB962C8B-B14F-4D97-AF65-F5344CB8AC3E}">
        <p14:creationId xmlns:p14="http://schemas.microsoft.com/office/powerpoint/2010/main" val="419057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half" idx="1"/>
          </p:nvPr>
        </p:nvSpPr>
        <p:spPr>
          <a:xfrm>
            <a:off x="804335" y="1046166"/>
            <a:ext cx="5323417" cy="5049837"/>
          </a:xfrm>
        </p:spPr>
        <p:txBody>
          <a:bodyPr/>
          <a:lstStyle>
            <a:lvl1pPr>
              <a:defRPr sz="2400"/>
            </a:lvl1pPr>
            <a:lvl2pPr marL="0" indent="-251994">
              <a:buFont typeface="Arial"/>
              <a:buChar char="•"/>
              <a:defRPr sz="2400"/>
            </a:lvl2pPr>
            <a:lvl3pPr marL="0" indent="-251994">
              <a:buFont typeface="Arial"/>
              <a:buChar char="•"/>
              <a:defRPr sz="2400"/>
            </a:lvl3pPr>
            <a:lvl4pPr marL="0" indent="-251994">
              <a:buFont typeface="Arial"/>
              <a:buChar char="•"/>
              <a:defRPr sz="2400"/>
            </a:lvl4pPr>
            <a:lvl5pPr marL="0" indent="-251994">
              <a:buFont typeface="Arial"/>
              <a:buChar char="•"/>
              <a:defRPr sz="24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vl1pPr>
          </a:lstStyle>
          <a:p>
            <a:pPr>
              <a:defRPr/>
            </a:pPr>
            <a:fld id="{73AC649C-A405-9B4A-8C4B-FBE8CA3EAAA3}" type="datetime1">
              <a:rPr lang="nl-NL"/>
              <a:pPr>
                <a:defRPr/>
              </a:pPr>
              <a:t>9-4-2020</a:t>
            </a:fld>
            <a:endParaRPr lang="en-US"/>
          </a:p>
        </p:txBody>
      </p:sp>
      <p:sp>
        <p:nvSpPr>
          <p:cNvPr id="6" name="Tijdelijke aanduiding voor voettekst 5"/>
          <p:cNvSpPr>
            <a:spLocks noGrp="1"/>
          </p:cNvSpPr>
          <p:nvPr>
            <p:ph type="ftr" sz="quarter" idx="11"/>
          </p:nvPr>
        </p:nvSpPr>
        <p:spPr/>
        <p:txBody>
          <a:bodyPr/>
          <a:lstStyle>
            <a:lvl1pPr>
              <a:defRPr/>
            </a:lvl1pPr>
          </a:lstStyle>
          <a:p>
            <a:pPr>
              <a:defRPr/>
            </a:pPr>
            <a:r>
              <a:rPr lang="en-US" err="1"/>
              <a:t>Economische</a:t>
            </a:r>
            <a:r>
              <a:rPr lang="en-US"/>
              <a:t> impact van het Corona virus Rotterdam</a:t>
            </a:r>
          </a:p>
        </p:txBody>
      </p:sp>
      <p:sp>
        <p:nvSpPr>
          <p:cNvPr id="7" name="Tijdelijke aanduiding voor dianummer 6"/>
          <p:cNvSpPr>
            <a:spLocks noGrp="1"/>
          </p:cNvSpPr>
          <p:nvPr>
            <p:ph type="sldNum" sz="quarter" idx="12"/>
          </p:nvPr>
        </p:nvSpPr>
        <p:spPr>
          <a:xfrm>
            <a:off x="11159069" y="6592893"/>
            <a:ext cx="552451" cy="179387"/>
          </a:xfrm>
          <a:prstGeom prst="rect">
            <a:avLst/>
          </a:prstGeom>
        </p:spPr>
        <p:txBody>
          <a:bodyPr/>
          <a:lstStyle>
            <a:lvl1pPr>
              <a:defRPr sz="1100"/>
            </a:lvl1pPr>
          </a:lstStyle>
          <a:p>
            <a:pPr>
              <a:defRPr/>
            </a:pPr>
            <a:fld id="{10619E35-E05B-DC4F-9511-28DBEF1CDC9D}" type="slidenum">
              <a:rPr lang="en-US" smtClean="0"/>
              <a:pPr>
                <a:defRPr/>
              </a:pPr>
              <a:t>‹nr.›</a:t>
            </a:fld>
            <a:endParaRPr lang="en-US"/>
          </a:p>
        </p:txBody>
      </p:sp>
      <p:sp>
        <p:nvSpPr>
          <p:cNvPr id="8" name="Tijdelijke aanduiding voor inhoud 2"/>
          <p:cNvSpPr>
            <a:spLocks noGrp="1"/>
          </p:cNvSpPr>
          <p:nvPr>
            <p:ph sz="half" idx="13"/>
          </p:nvPr>
        </p:nvSpPr>
        <p:spPr>
          <a:xfrm>
            <a:off x="6388104" y="1046166"/>
            <a:ext cx="5323417" cy="5049837"/>
          </a:xfrm>
        </p:spPr>
        <p:txBody>
          <a:bodyPr/>
          <a:lstStyle>
            <a:lvl1pPr>
              <a:defRPr sz="2400"/>
            </a:lvl1pPr>
            <a:lvl2pPr marL="0" indent="-251994">
              <a:buFont typeface="Arial"/>
              <a:buChar char="•"/>
              <a:defRPr sz="2400"/>
            </a:lvl2pPr>
            <a:lvl3pPr marL="0" indent="-251994">
              <a:buFont typeface="Arial"/>
              <a:buChar char="•"/>
              <a:defRPr sz="2400"/>
            </a:lvl3pPr>
            <a:lvl4pPr marL="0" indent="-251994">
              <a:buFont typeface="Arial"/>
              <a:buChar char="•"/>
              <a:defRPr sz="2400"/>
            </a:lvl4pPr>
            <a:lvl5pPr marL="0" indent="-251994">
              <a:buFont typeface="Arial"/>
              <a:buChar char="•"/>
              <a:defRPr sz="24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13594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datum 2"/>
          <p:cNvSpPr>
            <a:spLocks noGrp="1"/>
          </p:cNvSpPr>
          <p:nvPr>
            <p:ph type="dt" sz="half" idx="10"/>
          </p:nvPr>
        </p:nvSpPr>
        <p:spPr/>
        <p:txBody>
          <a:bodyPr/>
          <a:lstStyle>
            <a:lvl1pPr>
              <a:defRPr/>
            </a:lvl1pPr>
          </a:lstStyle>
          <a:p>
            <a:pPr>
              <a:defRPr/>
            </a:pPr>
            <a:fld id="{2DDEA56B-4312-F845-8680-B34574EAD8B9}" type="datetime1">
              <a:rPr lang="nl-NL"/>
              <a:pPr>
                <a:defRPr/>
              </a:pPr>
              <a:t>9-4-2020</a:t>
            </a:fld>
            <a:endParaRPr lang="en-US"/>
          </a:p>
        </p:txBody>
      </p:sp>
      <p:sp>
        <p:nvSpPr>
          <p:cNvPr id="4" name="Tijdelijke aanduiding voor voettekst 3"/>
          <p:cNvSpPr>
            <a:spLocks noGrp="1"/>
          </p:cNvSpPr>
          <p:nvPr>
            <p:ph type="ftr" sz="quarter" idx="11"/>
          </p:nvPr>
        </p:nvSpPr>
        <p:spPr/>
        <p:txBody>
          <a:bodyPr/>
          <a:lstStyle>
            <a:lvl1pPr>
              <a:defRPr/>
            </a:lvl1pPr>
          </a:lstStyle>
          <a:p>
            <a:pPr>
              <a:defRPr/>
            </a:pPr>
            <a:r>
              <a:rPr lang="en-US" err="1"/>
              <a:t>Economische</a:t>
            </a:r>
            <a:r>
              <a:rPr lang="en-US"/>
              <a:t> impact van het Corona virus Rotterdam</a:t>
            </a:r>
          </a:p>
        </p:txBody>
      </p:sp>
      <p:sp>
        <p:nvSpPr>
          <p:cNvPr id="5" name="Tijdelijke aanduiding voor dianummer 4"/>
          <p:cNvSpPr>
            <a:spLocks noGrp="1"/>
          </p:cNvSpPr>
          <p:nvPr>
            <p:ph type="sldNum" sz="quarter" idx="12"/>
          </p:nvPr>
        </p:nvSpPr>
        <p:spPr>
          <a:xfrm>
            <a:off x="11159069" y="6592893"/>
            <a:ext cx="552451" cy="179387"/>
          </a:xfrm>
          <a:prstGeom prst="rect">
            <a:avLst/>
          </a:prstGeom>
        </p:spPr>
        <p:txBody>
          <a:bodyPr/>
          <a:lstStyle>
            <a:lvl1pPr>
              <a:defRPr/>
            </a:lvl1pPr>
          </a:lstStyle>
          <a:p>
            <a:pPr>
              <a:defRPr/>
            </a:pPr>
            <a:fld id="{87FDDB8A-3FA1-6443-A630-41ABCC904D00}" type="slidenum">
              <a:rPr lang="en-US"/>
              <a:pPr>
                <a:defRPr/>
              </a:pPr>
              <a:t>‹nr.›</a:t>
            </a:fld>
            <a:endParaRPr lang="en-US"/>
          </a:p>
        </p:txBody>
      </p:sp>
    </p:spTree>
    <p:extLst>
      <p:ext uri="{BB962C8B-B14F-4D97-AF65-F5344CB8AC3E}">
        <p14:creationId xmlns:p14="http://schemas.microsoft.com/office/powerpoint/2010/main" val="428281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foto">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pPr>
              <a:defRPr/>
            </a:pPr>
            <a:fld id="{BCF43983-010D-7C45-9DD6-C91395D60AA6}" type="datetime1">
              <a:rPr lang="nl-NL"/>
              <a:pPr>
                <a:defRPr/>
              </a:pPr>
              <a:t>9-4-2020</a:t>
            </a:fld>
            <a:endParaRPr lang="en-US"/>
          </a:p>
        </p:txBody>
      </p:sp>
      <p:sp>
        <p:nvSpPr>
          <p:cNvPr id="3" name="Tijdelijke aanduiding voor voettekst 2"/>
          <p:cNvSpPr>
            <a:spLocks noGrp="1"/>
          </p:cNvSpPr>
          <p:nvPr>
            <p:ph type="ftr" sz="quarter" idx="11"/>
          </p:nvPr>
        </p:nvSpPr>
        <p:spPr/>
        <p:txBody>
          <a:bodyPr/>
          <a:lstStyle>
            <a:lvl1pPr>
              <a:defRPr/>
            </a:lvl1pPr>
          </a:lstStyle>
          <a:p>
            <a:pPr>
              <a:defRPr/>
            </a:pPr>
            <a:r>
              <a:rPr lang="en-US" err="1"/>
              <a:t>Economische</a:t>
            </a:r>
            <a:r>
              <a:rPr lang="en-US"/>
              <a:t> impact van het Corona virus Rotterdam</a:t>
            </a:r>
          </a:p>
        </p:txBody>
      </p:sp>
      <p:sp>
        <p:nvSpPr>
          <p:cNvPr id="4" name="Tijdelijke aanduiding voor dianummer 3"/>
          <p:cNvSpPr>
            <a:spLocks noGrp="1"/>
          </p:cNvSpPr>
          <p:nvPr>
            <p:ph type="sldNum" sz="quarter" idx="12"/>
          </p:nvPr>
        </p:nvSpPr>
        <p:spPr>
          <a:xfrm>
            <a:off x="11159069" y="6592893"/>
            <a:ext cx="552451" cy="179387"/>
          </a:xfrm>
          <a:prstGeom prst="rect">
            <a:avLst/>
          </a:prstGeom>
        </p:spPr>
        <p:txBody>
          <a:bodyPr/>
          <a:lstStyle>
            <a:lvl1pPr>
              <a:defRPr sz="1100"/>
            </a:lvl1pPr>
          </a:lstStyle>
          <a:p>
            <a:pPr>
              <a:defRPr/>
            </a:pPr>
            <a:fld id="{88913F33-8FB7-B840-9F8B-200BA2B00E30}" type="slidenum">
              <a:rPr lang="en-US" smtClean="0"/>
              <a:pPr>
                <a:defRPr/>
              </a:pPr>
              <a:t>‹nr.›</a:t>
            </a:fld>
            <a:endParaRPr lang="en-US"/>
          </a:p>
        </p:txBody>
      </p:sp>
      <p:sp>
        <p:nvSpPr>
          <p:cNvPr id="8" name="Tijdelijke aanduiding voor afbeelding 9"/>
          <p:cNvSpPr>
            <a:spLocks noGrp="1"/>
          </p:cNvSpPr>
          <p:nvPr>
            <p:ph type="pic" sz="quarter" idx="15"/>
          </p:nvPr>
        </p:nvSpPr>
        <p:spPr>
          <a:xfrm>
            <a:off x="3" y="0"/>
            <a:ext cx="11711516" cy="6248400"/>
          </a:xfrm>
          <a:solidFill>
            <a:schemeClr val="bg1">
              <a:lumMod val="95000"/>
            </a:schemeClr>
          </a:solidFill>
        </p:spPr>
        <p:txBody>
          <a:bodyPr lIns="6480000"/>
          <a:lstStyle>
            <a:lvl1pPr algn="r">
              <a:defRPr/>
            </a:lvl1pPr>
          </a:lstStyle>
          <a:p>
            <a:r>
              <a:rPr lang="nl-NL"/>
              <a:t>Klik op het pictogram als u een afbeelding wilt toevoegen</a:t>
            </a:r>
          </a:p>
        </p:txBody>
      </p:sp>
    </p:spTree>
    <p:extLst>
      <p:ext uri="{BB962C8B-B14F-4D97-AF65-F5344CB8AC3E}">
        <p14:creationId xmlns:p14="http://schemas.microsoft.com/office/powerpoint/2010/main" val="84587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oto's B">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a:lvl1pPr>
          </a:lstStyle>
          <a:p>
            <a:pPr>
              <a:defRPr/>
            </a:pPr>
            <a:fld id="{E3284007-5BC7-854B-B761-C6C8100763B0}" type="datetime1">
              <a:rPr lang="nl-NL"/>
              <a:pPr>
                <a:defRPr/>
              </a:pPr>
              <a:t>9-4-2020</a:t>
            </a:fld>
            <a:endParaRPr lang="en-US"/>
          </a:p>
        </p:txBody>
      </p:sp>
      <p:sp>
        <p:nvSpPr>
          <p:cNvPr id="6" name="Tijdelijke aanduiding voor voettekst 5"/>
          <p:cNvSpPr>
            <a:spLocks noGrp="1"/>
          </p:cNvSpPr>
          <p:nvPr>
            <p:ph type="ftr" sz="quarter" idx="11"/>
          </p:nvPr>
        </p:nvSpPr>
        <p:spPr/>
        <p:txBody>
          <a:bodyPr/>
          <a:lstStyle>
            <a:lvl1pPr>
              <a:defRPr/>
            </a:lvl1pPr>
          </a:lstStyle>
          <a:p>
            <a:pPr>
              <a:defRPr/>
            </a:pPr>
            <a:r>
              <a:rPr lang="en-US" err="1"/>
              <a:t>Economische</a:t>
            </a:r>
            <a:r>
              <a:rPr lang="en-US"/>
              <a:t> impact van het Corona virus Rotterdam</a:t>
            </a:r>
          </a:p>
        </p:txBody>
      </p:sp>
      <p:sp>
        <p:nvSpPr>
          <p:cNvPr id="7" name="Tijdelijke aanduiding voor dianummer 6"/>
          <p:cNvSpPr>
            <a:spLocks noGrp="1"/>
          </p:cNvSpPr>
          <p:nvPr>
            <p:ph type="sldNum" sz="quarter" idx="12"/>
          </p:nvPr>
        </p:nvSpPr>
        <p:spPr>
          <a:xfrm>
            <a:off x="11159069" y="6592893"/>
            <a:ext cx="552451" cy="179387"/>
          </a:xfrm>
          <a:prstGeom prst="rect">
            <a:avLst/>
          </a:prstGeom>
        </p:spPr>
        <p:txBody>
          <a:bodyPr/>
          <a:lstStyle>
            <a:lvl1pPr>
              <a:defRPr sz="1100"/>
            </a:lvl1pPr>
          </a:lstStyle>
          <a:p>
            <a:pPr>
              <a:defRPr/>
            </a:pPr>
            <a:fld id="{E905AD9E-5EE3-184D-B808-0DFA85282201}" type="slidenum">
              <a:rPr lang="en-US" smtClean="0"/>
              <a:pPr>
                <a:defRPr/>
              </a:pPr>
              <a:t>‹nr.›</a:t>
            </a:fld>
            <a:endParaRPr lang="en-US"/>
          </a:p>
        </p:txBody>
      </p:sp>
      <p:sp>
        <p:nvSpPr>
          <p:cNvPr id="8" name="Tijdelijke aanduiding voor afbeelding 9"/>
          <p:cNvSpPr>
            <a:spLocks noGrp="1"/>
          </p:cNvSpPr>
          <p:nvPr>
            <p:ph type="pic" sz="quarter" idx="13"/>
          </p:nvPr>
        </p:nvSpPr>
        <p:spPr>
          <a:xfrm>
            <a:off x="804335" y="1163638"/>
            <a:ext cx="5323417" cy="5084762"/>
          </a:xfrm>
          <a:solidFill>
            <a:schemeClr val="bg1">
              <a:lumMod val="95000"/>
            </a:schemeClr>
          </a:solidFill>
        </p:spPr>
        <p:txBody>
          <a:bodyPr lIns="6480000"/>
          <a:lstStyle>
            <a:lvl1pPr algn="r">
              <a:defRPr/>
            </a:lvl1pPr>
          </a:lstStyle>
          <a:p>
            <a:r>
              <a:rPr lang="nl-NL"/>
              <a:t>Klik op het pictogram als u een afbeelding wilt toevoegen</a:t>
            </a:r>
          </a:p>
        </p:txBody>
      </p:sp>
      <p:sp>
        <p:nvSpPr>
          <p:cNvPr id="9" name="Tijdelijke aanduiding voor afbeelding 9"/>
          <p:cNvSpPr>
            <a:spLocks noGrp="1"/>
          </p:cNvSpPr>
          <p:nvPr>
            <p:ph type="pic" sz="quarter" idx="14"/>
          </p:nvPr>
        </p:nvSpPr>
        <p:spPr>
          <a:xfrm>
            <a:off x="6366938" y="1163638"/>
            <a:ext cx="5344583" cy="5084762"/>
          </a:xfrm>
          <a:solidFill>
            <a:schemeClr val="bg1">
              <a:lumMod val="95000"/>
            </a:schemeClr>
          </a:solidFill>
        </p:spPr>
        <p:txBody>
          <a:bodyPr lIns="6480000"/>
          <a:lstStyle>
            <a:lvl1pPr algn="r">
              <a:defRPr/>
            </a:lvl1pPr>
          </a:lstStyle>
          <a:p>
            <a:r>
              <a:rPr lang="nl-NL"/>
              <a:t>Klik op het pictogram als u een afbeelding wilt toevoegen</a:t>
            </a:r>
          </a:p>
        </p:txBody>
      </p:sp>
      <p:sp>
        <p:nvSpPr>
          <p:cNvPr id="10" name="Titel 1"/>
          <p:cNvSpPr>
            <a:spLocks noGrp="1"/>
          </p:cNvSpPr>
          <p:nvPr>
            <p:ph type="title"/>
          </p:nvPr>
        </p:nvSpPr>
        <p:spPr>
          <a:xfrm>
            <a:off x="814919" y="414344"/>
            <a:ext cx="8892117" cy="565149"/>
          </a:xfrm>
        </p:spPr>
        <p:txBody>
          <a:bodyPr/>
          <a:lstStyle/>
          <a:p>
            <a:r>
              <a:rPr lang="nl-NL"/>
              <a:t>Klik om stijl te bewerken</a:t>
            </a:r>
            <a:endParaRPr lang="nl-NL" dirty="0"/>
          </a:p>
        </p:txBody>
      </p:sp>
    </p:spTree>
    <p:extLst>
      <p:ext uri="{BB962C8B-B14F-4D97-AF65-F5344CB8AC3E}">
        <p14:creationId xmlns:p14="http://schemas.microsoft.com/office/powerpoint/2010/main" val="67972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foto's">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a:lvl1pPr>
          </a:lstStyle>
          <a:p>
            <a:pPr>
              <a:defRPr/>
            </a:pPr>
            <a:fld id="{E3284007-5BC7-854B-B761-C6C8100763B0}" type="datetime1">
              <a:rPr lang="nl-NL"/>
              <a:pPr>
                <a:defRPr/>
              </a:pPr>
              <a:t>9-4-2020</a:t>
            </a:fld>
            <a:endParaRPr lang="en-US"/>
          </a:p>
        </p:txBody>
      </p:sp>
      <p:sp>
        <p:nvSpPr>
          <p:cNvPr id="6" name="Tijdelijke aanduiding voor voettekst 5"/>
          <p:cNvSpPr>
            <a:spLocks noGrp="1"/>
          </p:cNvSpPr>
          <p:nvPr>
            <p:ph type="ftr" sz="quarter" idx="11"/>
          </p:nvPr>
        </p:nvSpPr>
        <p:spPr/>
        <p:txBody>
          <a:bodyPr/>
          <a:lstStyle>
            <a:lvl1pPr>
              <a:defRPr/>
            </a:lvl1pPr>
          </a:lstStyle>
          <a:p>
            <a:pPr>
              <a:defRPr/>
            </a:pPr>
            <a:r>
              <a:rPr lang="en-US" err="1"/>
              <a:t>Economische</a:t>
            </a:r>
            <a:r>
              <a:rPr lang="en-US"/>
              <a:t> impact van het Corona virus Rotterdam</a:t>
            </a:r>
          </a:p>
        </p:txBody>
      </p:sp>
      <p:sp>
        <p:nvSpPr>
          <p:cNvPr id="7" name="Tijdelijke aanduiding voor dianummer 6"/>
          <p:cNvSpPr>
            <a:spLocks noGrp="1"/>
          </p:cNvSpPr>
          <p:nvPr>
            <p:ph type="sldNum" sz="quarter" idx="12"/>
          </p:nvPr>
        </p:nvSpPr>
        <p:spPr>
          <a:xfrm>
            <a:off x="11159069" y="6592893"/>
            <a:ext cx="552451" cy="179387"/>
          </a:xfrm>
          <a:prstGeom prst="rect">
            <a:avLst/>
          </a:prstGeom>
        </p:spPr>
        <p:txBody>
          <a:bodyPr/>
          <a:lstStyle>
            <a:lvl1pPr>
              <a:defRPr sz="1100"/>
            </a:lvl1pPr>
          </a:lstStyle>
          <a:p>
            <a:pPr>
              <a:defRPr/>
            </a:pPr>
            <a:fld id="{E905AD9E-5EE3-184D-B808-0DFA85282201}" type="slidenum">
              <a:rPr lang="en-US" smtClean="0"/>
              <a:pPr>
                <a:defRPr/>
              </a:pPr>
              <a:t>‹nr.›</a:t>
            </a:fld>
            <a:endParaRPr lang="en-US"/>
          </a:p>
        </p:txBody>
      </p:sp>
      <p:sp>
        <p:nvSpPr>
          <p:cNvPr id="8" name="Tijdelijke aanduiding voor afbeelding 9"/>
          <p:cNvSpPr>
            <a:spLocks noGrp="1"/>
          </p:cNvSpPr>
          <p:nvPr>
            <p:ph type="pic" sz="quarter" idx="13"/>
          </p:nvPr>
        </p:nvSpPr>
        <p:spPr>
          <a:xfrm>
            <a:off x="804335" y="1163638"/>
            <a:ext cx="5323417" cy="5084762"/>
          </a:xfrm>
          <a:solidFill>
            <a:schemeClr val="bg1">
              <a:lumMod val="95000"/>
            </a:schemeClr>
          </a:solidFill>
        </p:spPr>
        <p:txBody>
          <a:bodyPr lIns="6480000"/>
          <a:lstStyle>
            <a:lvl1pPr algn="r">
              <a:defRPr/>
            </a:lvl1pPr>
          </a:lstStyle>
          <a:p>
            <a:r>
              <a:rPr lang="nl-NL"/>
              <a:t>Klik op het pictogram als u een afbeelding wilt toevoegen</a:t>
            </a:r>
          </a:p>
        </p:txBody>
      </p:sp>
      <p:sp>
        <p:nvSpPr>
          <p:cNvPr id="9" name="Tijdelijke aanduiding voor afbeelding 9"/>
          <p:cNvSpPr>
            <a:spLocks noGrp="1"/>
          </p:cNvSpPr>
          <p:nvPr>
            <p:ph type="pic" sz="quarter" idx="14"/>
          </p:nvPr>
        </p:nvSpPr>
        <p:spPr>
          <a:xfrm>
            <a:off x="6366938" y="1163637"/>
            <a:ext cx="5344583" cy="2448000"/>
          </a:xfrm>
          <a:solidFill>
            <a:schemeClr val="bg1">
              <a:lumMod val="95000"/>
            </a:schemeClr>
          </a:solidFill>
        </p:spPr>
        <p:txBody>
          <a:bodyPr lIns="6480000"/>
          <a:lstStyle>
            <a:lvl1pPr algn="r">
              <a:defRPr/>
            </a:lvl1pPr>
          </a:lstStyle>
          <a:p>
            <a:r>
              <a:rPr lang="nl-NL"/>
              <a:t>Klik op het pictogram als u een afbeelding wilt toevoegen</a:t>
            </a:r>
          </a:p>
        </p:txBody>
      </p:sp>
      <p:sp>
        <p:nvSpPr>
          <p:cNvPr id="10" name="Tijdelijke aanduiding voor afbeelding 9"/>
          <p:cNvSpPr>
            <a:spLocks noGrp="1"/>
          </p:cNvSpPr>
          <p:nvPr>
            <p:ph type="pic" sz="quarter" idx="15"/>
          </p:nvPr>
        </p:nvSpPr>
        <p:spPr>
          <a:xfrm>
            <a:off x="6366933" y="3800400"/>
            <a:ext cx="5344584" cy="2448000"/>
          </a:xfrm>
          <a:solidFill>
            <a:schemeClr val="bg1">
              <a:lumMod val="95000"/>
            </a:schemeClr>
          </a:solidFill>
        </p:spPr>
        <p:txBody>
          <a:bodyPr lIns="6480000"/>
          <a:lstStyle>
            <a:lvl1pPr algn="r">
              <a:defRPr/>
            </a:lvl1pPr>
          </a:lstStyle>
          <a:p>
            <a:r>
              <a:rPr lang="nl-NL"/>
              <a:t>Klik op het pictogram als u een afbeelding wilt toevoegen</a:t>
            </a:r>
          </a:p>
        </p:txBody>
      </p:sp>
      <p:sp>
        <p:nvSpPr>
          <p:cNvPr id="11" name="Titel 1"/>
          <p:cNvSpPr>
            <a:spLocks noGrp="1"/>
          </p:cNvSpPr>
          <p:nvPr>
            <p:ph type="title"/>
          </p:nvPr>
        </p:nvSpPr>
        <p:spPr>
          <a:xfrm>
            <a:off x="814919" y="414344"/>
            <a:ext cx="8892117" cy="565149"/>
          </a:xfrm>
        </p:spPr>
        <p:txBody>
          <a:bodyPr/>
          <a:lstStyle/>
          <a:p>
            <a:r>
              <a:rPr lang="nl-NL"/>
              <a:t>Klik om stijl te bewerken</a:t>
            </a:r>
            <a:endParaRPr lang="nl-NL" dirty="0"/>
          </a:p>
        </p:txBody>
      </p:sp>
    </p:spTree>
    <p:extLst>
      <p:ext uri="{BB962C8B-B14F-4D97-AF65-F5344CB8AC3E}">
        <p14:creationId xmlns:p14="http://schemas.microsoft.com/office/powerpoint/2010/main" val="402836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lleen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11"/>
          </p:nvPr>
        </p:nvSpPr>
        <p:spPr/>
        <p:txBody>
          <a:bodyPr/>
          <a:lstStyle/>
          <a:p>
            <a:r>
              <a:rPr lang="nl-NL"/>
              <a:t>Economische impact van het Corona virus Rotterdam, update 25 maart 2020 (2.0)</a:t>
            </a:r>
            <a:endParaRPr lang="nl-NL" dirty="0"/>
          </a:p>
        </p:txBody>
      </p:sp>
      <p:sp>
        <p:nvSpPr>
          <p:cNvPr id="6" name="Slide Number Placeholder 5"/>
          <p:cNvSpPr>
            <a:spLocks noGrp="1"/>
          </p:cNvSpPr>
          <p:nvPr>
            <p:ph type="sldNum" sz="quarter" idx="12"/>
          </p:nvPr>
        </p:nvSpPr>
        <p:spPr/>
        <p:txBody>
          <a:bodyPr/>
          <a:lstStyle/>
          <a:p>
            <a:fld id="{7A682FF0-AA75-4B92-A405-2DF373EE1C9D}" type="slidenum">
              <a:rPr lang="nl-NL" smtClean="0"/>
              <a:t>‹nr.›</a:t>
            </a:fld>
            <a:endParaRPr lang="nl-NL"/>
          </a:p>
        </p:txBody>
      </p:sp>
      <p:sp>
        <p:nvSpPr>
          <p:cNvPr id="7" name="Tijdelijke aanduiding voor tekst 8"/>
          <p:cNvSpPr>
            <a:spLocks noGrp="1"/>
          </p:cNvSpPr>
          <p:nvPr>
            <p:ph type="body" sz="quarter" idx="22" hasCustomPrompt="1"/>
          </p:nvPr>
        </p:nvSpPr>
        <p:spPr>
          <a:xfrm>
            <a:off x="9328508" y="469900"/>
            <a:ext cx="2724773" cy="344298"/>
          </a:xfrm>
          <a:prstGeom prst="rect">
            <a:avLst/>
          </a:prstGeom>
          <a:blipFill>
            <a:blip r:embed="rId2"/>
            <a:srcRect/>
            <a:stretch>
              <a:fillRect l="2594" t="1" r="2594" b="-5510"/>
            </a:stretch>
          </a:blipFill>
        </p:spPr>
        <p:txBody>
          <a:bodyPr>
            <a:normAutofit/>
          </a:bodyPr>
          <a:lstStyle>
            <a:lvl1pPr marL="0" indent="0">
              <a:buNone/>
              <a:defRPr sz="100">
                <a:solidFill>
                  <a:schemeClr val="tx1"/>
                </a:solidFill>
              </a:defRPr>
            </a:lvl1pPr>
          </a:lstStyle>
          <a:p>
            <a:pPr lvl="0"/>
            <a:r>
              <a:rPr lang="en-US" dirty="0"/>
              <a:t>. </a:t>
            </a:r>
            <a:endParaRPr lang="nl-NL" dirty="0"/>
          </a:p>
        </p:txBody>
      </p:sp>
    </p:spTree>
    <p:extLst>
      <p:ext uri="{BB962C8B-B14F-4D97-AF65-F5344CB8AC3E}">
        <p14:creationId xmlns:p14="http://schemas.microsoft.com/office/powerpoint/2010/main" val="208552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white">
          <a:xfrm>
            <a:off x="814919" y="414344"/>
            <a:ext cx="8892117" cy="56514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err="1"/>
              <a:t>Titel</a:t>
            </a:r>
            <a:endParaRPr lang="en-US" dirty="0"/>
          </a:p>
        </p:txBody>
      </p:sp>
      <p:sp>
        <p:nvSpPr>
          <p:cNvPr id="2" name="Rectangle 3"/>
          <p:cNvSpPr>
            <a:spLocks noGrp="1" noChangeArrowheads="1"/>
          </p:cNvSpPr>
          <p:nvPr>
            <p:ph type="body" idx="1"/>
          </p:nvPr>
        </p:nvSpPr>
        <p:spPr bwMode="auto">
          <a:xfrm>
            <a:off x="814917" y="1046163"/>
            <a:ext cx="10898717" cy="5202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dirty="0"/>
              <a:t>Tekst</a:t>
            </a:r>
            <a:endParaRPr lang="en-US" dirty="0"/>
          </a:p>
        </p:txBody>
      </p:sp>
      <p:sp>
        <p:nvSpPr>
          <p:cNvPr id="1028" name="Rectangle 4"/>
          <p:cNvSpPr>
            <a:spLocks noGrp="1" noChangeArrowheads="1"/>
          </p:cNvSpPr>
          <p:nvPr>
            <p:ph type="dt" sz="half" idx="2"/>
          </p:nvPr>
        </p:nvSpPr>
        <p:spPr bwMode="white">
          <a:xfrm>
            <a:off x="814921" y="6591300"/>
            <a:ext cx="1499305"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a:defRPr sz="1100" dirty="0">
                <a:solidFill>
                  <a:srgbClr val="189300"/>
                </a:solidFill>
                <a:cs typeface="+mn-cs"/>
              </a:defRPr>
            </a:lvl1pPr>
          </a:lstStyle>
          <a:p>
            <a:pPr>
              <a:defRPr/>
            </a:pPr>
            <a:r>
              <a:rPr lang="nl-NL"/>
              <a:t>20 maart 2020</a:t>
            </a:r>
            <a:endParaRPr lang="en-US"/>
          </a:p>
        </p:txBody>
      </p:sp>
      <p:sp>
        <p:nvSpPr>
          <p:cNvPr id="1029" name="Rectangle 5"/>
          <p:cNvSpPr>
            <a:spLocks noGrp="1" noChangeArrowheads="1"/>
          </p:cNvSpPr>
          <p:nvPr>
            <p:ph type="ftr" sz="quarter" idx="3"/>
          </p:nvPr>
        </p:nvSpPr>
        <p:spPr bwMode="white">
          <a:xfrm>
            <a:off x="2669121" y="6592893"/>
            <a:ext cx="7179735" cy="179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sz="1100" dirty="0" err="1">
                <a:solidFill>
                  <a:srgbClr val="189300"/>
                </a:solidFill>
                <a:cs typeface="+mn-cs"/>
              </a:defRPr>
            </a:lvl1pPr>
          </a:lstStyle>
          <a:p>
            <a:pPr>
              <a:defRPr/>
            </a:pPr>
            <a:r>
              <a:rPr lang="en-US" err="1"/>
              <a:t>Gemeente</a:t>
            </a:r>
            <a:r>
              <a:rPr lang="en-US"/>
              <a:t> Rotterdam – </a:t>
            </a:r>
            <a:r>
              <a:rPr lang="en-US" err="1"/>
              <a:t>Economische</a:t>
            </a:r>
            <a:r>
              <a:rPr lang="en-US"/>
              <a:t> impact van het Corona virus Rotterdam</a:t>
            </a:r>
          </a:p>
        </p:txBody>
      </p:sp>
      <p:cxnSp>
        <p:nvCxnSpPr>
          <p:cNvPr id="4" name="Rechte verbindingslijn 3"/>
          <p:cNvCxnSpPr/>
          <p:nvPr/>
        </p:nvCxnSpPr>
        <p:spPr>
          <a:xfrm>
            <a:off x="0" y="6489681"/>
            <a:ext cx="12192000" cy="0"/>
          </a:xfrm>
          <a:prstGeom prst="line">
            <a:avLst/>
          </a:prstGeom>
          <a:ln w="6350">
            <a:solidFill>
              <a:srgbClr val="18933C"/>
            </a:solidFill>
          </a:ln>
          <a:effectLst/>
        </p:spPr>
        <p:style>
          <a:lnRef idx="2">
            <a:schemeClr val="accent1"/>
          </a:lnRef>
          <a:fillRef idx="0">
            <a:schemeClr val="accent1"/>
          </a:fillRef>
          <a:effectRef idx="1">
            <a:schemeClr val="accent1"/>
          </a:effectRef>
          <a:fontRef idx="minor">
            <a:schemeClr val="tx1"/>
          </a:fontRef>
        </p:style>
      </p:cxnSp>
      <p:pic>
        <p:nvPicPr>
          <p:cNvPr id="9" name="Afbeelding 16" descr="GemRdam_bloklogo_rgb_PP.jpg">
            <a:extLst>
              <a:ext uri="{FF2B5EF4-FFF2-40B4-BE49-F238E27FC236}">
                <a16:creationId xmlns:a16="http://schemas.microsoft.com/office/drawing/2014/main" id="{A7A4827C-F417-1340-9809-1B7D0DDC4E77}"/>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345209" y="420688"/>
            <a:ext cx="1368425" cy="37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7" r:id="rId1"/>
    <p:sldLayoutId id="2147483748" r:id="rId2"/>
    <p:sldLayoutId id="2147483738" r:id="rId3"/>
    <p:sldLayoutId id="2147483740" r:id="rId4"/>
    <p:sldLayoutId id="2147483742" r:id="rId5"/>
    <p:sldLayoutId id="2147483743" r:id="rId6"/>
    <p:sldLayoutId id="2147483750" r:id="rId7"/>
    <p:sldLayoutId id="2147483749" r:id="rId8"/>
    <p:sldLayoutId id="2147483751" r:id="rId9"/>
    <p:sldLayoutId id="2147483752" r:id="rId10"/>
  </p:sldLayoutIdLst>
  <p:hf hdr="0"/>
  <p:txStyles>
    <p:titleStyle>
      <a:lvl1pPr algn="l" rtl="0" eaLnBrk="1" fontAlgn="base" hangingPunct="1">
        <a:lnSpc>
          <a:spcPts val="2800"/>
        </a:lnSpc>
        <a:spcBef>
          <a:spcPct val="0"/>
        </a:spcBef>
        <a:spcAft>
          <a:spcPct val="0"/>
        </a:spcAft>
        <a:defRPr lang="en-US" sz="2400" b="1" i="0" dirty="0">
          <a:solidFill>
            <a:srgbClr val="18933C"/>
          </a:solidFill>
          <a:latin typeface="Arial"/>
          <a:ea typeface="+mj-ea"/>
          <a:cs typeface="Arial"/>
        </a:defRPr>
      </a:lvl1pPr>
      <a:lvl2pPr algn="l" rtl="0" eaLnBrk="1" fontAlgn="base" hangingPunct="1">
        <a:lnSpc>
          <a:spcPts val="2800"/>
        </a:lnSpc>
        <a:spcBef>
          <a:spcPct val="0"/>
        </a:spcBef>
        <a:spcAft>
          <a:spcPct val="0"/>
        </a:spcAft>
        <a:defRPr sz="2200" b="1">
          <a:solidFill>
            <a:srgbClr val="18933C"/>
          </a:solidFill>
          <a:latin typeface="Arial" charset="0"/>
          <a:ea typeface="ＭＳ Ｐゴシック" charset="0"/>
          <a:cs typeface="ＭＳ Ｐゴシック" charset="0"/>
        </a:defRPr>
      </a:lvl2pPr>
      <a:lvl3pPr algn="l" rtl="0" eaLnBrk="1" fontAlgn="base" hangingPunct="1">
        <a:lnSpc>
          <a:spcPts val="2800"/>
        </a:lnSpc>
        <a:spcBef>
          <a:spcPct val="0"/>
        </a:spcBef>
        <a:spcAft>
          <a:spcPct val="0"/>
        </a:spcAft>
        <a:defRPr sz="2200" b="1">
          <a:solidFill>
            <a:srgbClr val="18933C"/>
          </a:solidFill>
          <a:latin typeface="Arial" charset="0"/>
          <a:ea typeface="ＭＳ Ｐゴシック" charset="0"/>
          <a:cs typeface="ＭＳ Ｐゴシック" charset="0"/>
        </a:defRPr>
      </a:lvl3pPr>
      <a:lvl4pPr algn="l" rtl="0" eaLnBrk="1" fontAlgn="base" hangingPunct="1">
        <a:lnSpc>
          <a:spcPts val="2800"/>
        </a:lnSpc>
        <a:spcBef>
          <a:spcPct val="0"/>
        </a:spcBef>
        <a:spcAft>
          <a:spcPct val="0"/>
        </a:spcAft>
        <a:defRPr sz="2200" b="1">
          <a:solidFill>
            <a:srgbClr val="18933C"/>
          </a:solidFill>
          <a:latin typeface="Arial" charset="0"/>
          <a:ea typeface="ＭＳ Ｐゴシック" charset="0"/>
          <a:cs typeface="ＭＳ Ｐゴシック" charset="0"/>
        </a:defRPr>
      </a:lvl4pPr>
      <a:lvl5pPr algn="l" rtl="0" eaLnBrk="1" fontAlgn="base" hangingPunct="1">
        <a:lnSpc>
          <a:spcPts val="2800"/>
        </a:lnSpc>
        <a:spcBef>
          <a:spcPct val="0"/>
        </a:spcBef>
        <a:spcAft>
          <a:spcPct val="0"/>
        </a:spcAft>
        <a:defRPr sz="2200" b="1">
          <a:solidFill>
            <a:srgbClr val="18933C"/>
          </a:solidFill>
          <a:latin typeface="Arial" charset="0"/>
          <a:ea typeface="ＭＳ Ｐゴシック" charset="0"/>
          <a:cs typeface="ＭＳ Ｐゴシック" charset="0"/>
        </a:defRPr>
      </a:lvl5pPr>
      <a:lvl6pPr marL="457189" algn="l" rtl="0" eaLnBrk="1" fontAlgn="base" hangingPunct="1">
        <a:spcBef>
          <a:spcPct val="0"/>
        </a:spcBef>
        <a:spcAft>
          <a:spcPct val="0"/>
        </a:spcAft>
        <a:defRPr sz="2200" b="1">
          <a:solidFill>
            <a:schemeClr val="tx2"/>
          </a:solidFill>
          <a:latin typeface="Arial" charset="0"/>
          <a:ea typeface="ＭＳ Ｐゴシック" charset="0"/>
        </a:defRPr>
      </a:lvl6pPr>
      <a:lvl7pPr marL="914377" algn="l" rtl="0" eaLnBrk="1" fontAlgn="base" hangingPunct="1">
        <a:spcBef>
          <a:spcPct val="0"/>
        </a:spcBef>
        <a:spcAft>
          <a:spcPct val="0"/>
        </a:spcAft>
        <a:defRPr sz="2200" b="1">
          <a:solidFill>
            <a:schemeClr val="tx2"/>
          </a:solidFill>
          <a:latin typeface="Arial" charset="0"/>
          <a:ea typeface="ＭＳ Ｐゴシック" charset="0"/>
        </a:defRPr>
      </a:lvl7pPr>
      <a:lvl8pPr marL="1371566" algn="l" rtl="0" eaLnBrk="1" fontAlgn="base" hangingPunct="1">
        <a:spcBef>
          <a:spcPct val="0"/>
        </a:spcBef>
        <a:spcAft>
          <a:spcPct val="0"/>
        </a:spcAft>
        <a:defRPr sz="2200" b="1">
          <a:solidFill>
            <a:schemeClr val="tx2"/>
          </a:solidFill>
          <a:latin typeface="Arial" charset="0"/>
          <a:ea typeface="ＭＳ Ｐゴシック" charset="0"/>
        </a:defRPr>
      </a:lvl8pPr>
      <a:lvl9pPr marL="1828754" algn="l" rtl="0" eaLnBrk="1" fontAlgn="base" hangingPunct="1">
        <a:spcBef>
          <a:spcPct val="0"/>
        </a:spcBef>
        <a:spcAft>
          <a:spcPct val="0"/>
        </a:spcAft>
        <a:defRPr sz="2200" b="1">
          <a:solidFill>
            <a:schemeClr val="tx2"/>
          </a:solidFill>
          <a:latin typeface="Arial" charset="0"/>
          <a:ea typeface="ＭＳ Ｐゴシック" charset="0"/>
        </a:defRPr>
      </a:lvl9pPr>
    </p:titleStyle>
    <p:bodyStyle>
      <a:lvl1pPr marL="0" indent="0" algn="l" rtl="0" eaLnBrk="1" fontAlgn="base" hangingPunct="1">
        <a:lnSpc>
          <a:spcPts val="3400"/>
        </a:lnSpc>
        <a:spcBef>
          <a:spcPct val="0"/>
        </a:spcBef>
        <a:spcAft>
          <a:spcPct val="0"/>
        </a:spcAft>
        <a:buFontTx/>
        <a:buNone/>
        <a:defRPr sz="2400" b="0" i="0">
          <a:solidFill>
            <a:srgbClr val="000000"/>
          </a:solidFill>
          <a:latin typeface="Arial"/>
          <a:ea typeface="+mn-ea"/>
          <a:cs typeface="Arial"/>
        </a:defRPr>
      </a:lvl1pPr>
      <a:lvl2pPr marL="457189" indent="0" algn="l" rtl="0" eaLnBrk="1" fontAlgn="base" hangingPunct="1">
        <a:lnSpc>
          <a:spcPts val="3400"/>
        </a:lnSpc>
        <a:spcBef>
          <a:spcPct val="0"/>
        </a:spcBef>
        <a:spcAft>
          <a:spcPct val="0"/>
        </a:spcAft>
        <a:buFontTx/>
        <a:buNone/>
        <a:defRPr sz="2400" b="0" i="0">
          <a:solidFill>
            <a:srgbClr val="000000"/>
          </a:solidFill>
          <a:latin typeface="Arial"/>
          <a:ea typeface="+mn-ea"/>
          <a:cs typeface="Arial"/>
        </a:defRPr>
      </a:lvl2pPr>
      <a:lvl3pPr marL="914377" indent="0" algn="l" rtl="0" eaLnBrk="1" fontAlgn="base" hangingPunct="1">
        <a:lnSpc>
          <a:spcPts val="3400"/>
        </a:lnSpc>
        <a:spcBef>
          <a:spcPct val="0"/>
        </a:spcBef>
        <a:spcAft>
          <a:spcPct val="0"/>
        </a:spcAft>
        <a:buFontTx/>
        <a:buNone/>
        <a:defRPr sz="2400" b="0" i="0">
          <a:solidFill>
            <a:srgbClr val="000000"/>
          </a:solidFill>
          <a:latin typeface="Arial"/>
          <a:ea typeface="Arial" charset="0"/>
          <a:cs typeface="Arial"/>
        </a:defRPr>
      </a:lvl3pPr>
      <a:lvl4pPr marL="1371566" indent="0" algn="l" rtl="0" eaLnBrk="1" fontAlgn="base" hangingPunct="1">
        <a:lnSpc>
          <a:spcPts val="3400"/>
        </a:lnSpc>
        <a:spcBef>
          <a:spcPct val="0"/>
        </a:spcBef>
        <a:spcAft>
          <a:spcPct val="0"/>
        </a:spcAft>
        <a:buFontTx/>
        <a:buNone/>
        <a:defRPr sz="2400" b="0" i="0">
          <a:solidFill>
            <a:srgbClr val="000000"/>
          </a:solidFill>
          <a:latin typeface="Arial"/>
          <a:ea typeface="Arial" charset="0"/>
          <a:cs typeface="Arial"/>
        </a:defRPr>
      </a:lvl4pPr>
      <a:lvl5pPr marL="1828754" indent="0" algn="l" rtl="0" eaLnBrk="1" fontAlgn="base" hangingPunct="1">
        <a:lnSpc>
          <a:spcPts val="3400"/>
        </a:lnSpc>
        <a:spcBef>
          <a:spcPct val="0"/>
        </a:spcBef>
        <a:spcAft>
          <a:spcPct val="0"/>
        </a:spcAft>
        <a:buFontTx/>
        <a:buNone/>
        <a:defRPr sz="2400" b="0" i="0">
          <a:solidFill>
            <a:srgbClr val="000000"/>
          </a:solidFill>
          <a:latin typeface="Arial"/>
          <a:ea typeface="Arial" charset="0"/>
          <a:cs typeface="Arial"/>
        </a:defRPr>
      </a:lvl5pPr>
      <a:lvl6pPr marL="2955851" indent="-158747" algn="l" rtl="0" eaLnBrk="1" fontAlgn="base" hangingPunct="1">
        <a:lnSpc>
          <a:spcPts val="4000"/>
        </a:lnSpc>
        <a:spcBef>
          <a:spcPct val="0"/>
        </a:spcBef>
        <a:spcAft>
          <a:spcPct val="0"/>
        </a:spcAft>
        <a:buFont typeface="Wingdings" charset="0"/>
        <a:buChar char="§"/>
        <a:defRPr>
          <a:solidFill>
            <a:schemeClr val="tx1"/>
          </a:solidFill>
          <a:latin typeface="+mn-lt"/>
          <a:ea typeface="+mn-ea"/>
        </a:defRPr>
      </a:lvl6pPr>
      <a:lvl7pPr marL="3413040" indent="-158747" algn="l" rtl="0" eaLnBrk="1" fontAlgn="base" hangingPunct="1">
        <a:lnSpc>
          <a:spcPts val="4000"/>
        </a:lnSpc>
        <a:spcBef>
          <a:spcPct val="0"/>
        </a:spcBef>
        <a:spcAft>
          <a:spcPct val="0"/>
        </a:spcAft>
        <a:buFont typeface="Wingdings" charset="0"/>
        <a:buChar char="§"/>
        <a:defRPr>
          <a:solidFill>
            <a:schemeClr val="tx1"/>
          </a:solidFill>
          <a:latin typeface="+mn-lt"/>
          <a:ea typeface="+mn-ea"/>
        </a:defRPr>
      </a:lvl7pPr>
      <a:lvl8pPr marL="3870229" indent="-158747" algn="l" rtl="0" eaLnBrk="1" fontAlgn="base" hangingPunct="1">
        <a:lnSpc>
          <a:spcPts val="4000"/>
        </a:lnSpc>
        <a:spcBef>
          <a:spcPct val="0"/>
        </a:spcBef>
        <a:spcAft>
          <a:spcPct val="0"/>
        </a:spcAft>
        <a:buFont typeface="Wingdings" charset="0"/>
        <a:buChar char="§"/>
        <a:defRPr>
          <a:solidFill>
            <a:schemeClr val="tx1"/>
          </a:solidFill>
          <a:latin typeface="+mn-lt"/>
          <a:ea typeface="+mn-ea"/>
        </a:defRPr>
      </a:lvl8pPr>
      <a:lvl9pPr marL="4327417" indent="-158747" algn="l" rtl="0" eaLnBrk="1" fontAlgn="base" hangingPunct="1">
        <a:lnSpc>
          <a:spcPts val="4000"/>
        </a:lnSpc>
        <a:spcBef>
          <a:spcPct val="0"/>
        </a:spcBef>
        <a:spcAft>
          <a:spcPct val="0"/>
        </a:spcAft>
        <a:buFont typeface="Wingdings" charset="0"/>
        <a:buChar char="§"/>
        <a:defRPr>
          <a:solidFill>
            <a:schemeClr val="tx1"/>
          </a:solidFill>
          <a:latin typeface="+mn-lt"/>
          <a:ea typeface="+mn-ea"/>
        </a:defRPr>
      </a:lvl9pPr>
    </p:bodyStyle>
    <p:otherStyle>
      <a:defPPr>
        <a:defRPr lang="nl-NL"/>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cid:image004.jpg@01D60C21.DA0CBBD0" TargetMode="External"/><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tiff"/><Relationship Id="rId5" Type="http://schemas.openxmlformats.org/officeDocument/2006/relationships/image" Target="../media/image12.png"/><Relationship Id="rId4" Type="http://schemas.openxmlformats.org/officeDocument/2006/relationships/image" Target="../media/image11.tiff"/></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Tijdelijke aanduiding voor afbeelding 13">
            <a:extLst>
              <a:ext uri="{FF2B5EF4-FFF2-40B4-BE49-F238E27FC236}">
                <a16:creationId xmlns:a16="http://schemas.microsoft.com/office/drawing/2014/main" id="{A781EB8D-200E-634B-88AB-E79753115893}"/>
              </a:ext>
            </a:extLst>
          </p:cNvPr>
          <p:cNvPicPr>
            <a:picLocks noGrp="1" noChangeAspect="1"/>
          </p:cNvPicPr>
          <p:nvPr>
            <p:ph type="pic" sz="quarter" idx="11"/>
          </p:nvPr>
        </p:nvPicPr>
        <p:blipFill>
          <a:blip r:embed="rId2"/>
          <a:srcRect t="6779" b="6779"/>
          <a:stretch>
            <a:fillRect/>
          </a:stretch>
        </p:blipFill>
        <p:spPr/>
      </p:pic>
      <p:sp>
        <p:nvSpPr>
          <p:cNvPr id="3" name="Rectangle 27"/>
          <p:cNvSpPr>
            <a:spLocks noChangeArrowheads="1"/>
          </p:cNvSpPr>
          <p:nvPr/>
        </p:nvSpPr>
        <p:spPr bwMode="gray">
          <a:xfrm>
            <a:off x="814951" y="1163643"/>
            <a:ext cx="4000501" cy="4002087"/>
          </a:xfrm>
          <a:prstGeom prst="rect">
            <a:avLst/>
          </a:prstGeom>
          <a:solidFill>
            <a:srgbClr val="18933C"/>
          </a:solidFill>
          <a:ln>
            <a:noFill/>
          </a:ln>
          <a:effectLst/>
        </p:spPr>
        <p:txBody>
          <a:bodyPr wrap="none" anchor="ctr"/>
          <a:lstStyle/>
          <a:p>
            <a:pPr>
              <a:defRPr/>
            </a:pPr>
            <a:endParaRPr lang="nl-NL" dirty="0">
              <a:cs typeface="+mn-cs"/>
            </a:endParaRPr>
          </a:p>
        </p:txBody>
      </p:sp>
      <p:sp>
        <p:nvSpPr>
          <p:cNvPr id="4" name="Rectangle 6"/>
          <p:cNvSpPr txBox="1">
            <a:spLocks noChangeArrowheads="1"/>
          </p:cNvSpPr>
          <p:nvPr/>
        </p:nvSpPr>
        <p:spPr bwMode="white">
          <a:xfrm>
            <a:off x="822889" y="1163639"/>
            <a:ext cx="3992563" cy="254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80000" tIns="180000" rIns="0" bIns="0" numCol="1" anchor="t" anchorCtr="0" compatLnSpc="1">
            <a:prstTxWarp prst="textNoShape">
              <a:avLst/>
            </a:prstTxWarp>
          </a:bodyPr>
          <a:lstStyle>
            <a:lvl1pPr marL="0" indent="0" algn="l" rtl="0" eaLnBrk="0" fontAlgn="base" hangingPunct="0">
              <a:lnSpc>
                <a:spcPts val="3800"/>
              </a:lnSpc>
              <a:spcBef>
                <a:spcPct val="0"/>
              </a:spcBef>
              <a:spcAft>
                <a:spcPct val="0"/>
              </a:spcAft>
              <a:buFontTx/>
              <a:buNone/>
              <a:defRPr sz="3400" b="1" i="0" baseline="0">
                <a:solidFill>
                  <a:schemeClr val="tx2"/>
                </a:solidFill>
                <a:latin typeface="Arial"/>
                <a:ea typeface="+mn-ea"/>
                <a:cs typeface="Arial"/>
              </a:defRPr>
            </a:lvl1pPr>
            <a:lvl2pPr marL="742950" indent="-285750" algn="l" rtl="0" eaLnBrk="0" fontAlgn="base" hangingPunct="0">
              <a:lnSpc>
                <a:spcPts val="3400"/>
              </a:lnSpc>
              <a:spcBef>
                <a:spcPct val="0"/>
              </a:spcBef>
              <a:spcAft>
                <a:spcPct val="0"/>
              </a:spcAft>
              <a:defRPr sz="3400" b="0" i="0">
                <a:solidFill>
                  <a:schemeClr val="bg1"/>
                </a:solidFill>
                <a:latin typeface="Arial for Rotterdam"/>
                <a:ea typeface="+mn-ea"/>
                <a:cs typeface="Arial for Rotterdam"/>
              </a:defRPr>
            </a:lvl2pPr>
            <a:lvl3pPr marL="1149350" indent="-234950" algn="l" rtl="0" eaLnBrk="0" fontAlgn="base" hangingPunct="0">
              <a:lnSpc>
                <a:spcPts val="3400"/>
              </a:lnSpc>
              <a:spcBef>
                <a:spcPct val="0"/>
              </a:spcBef>
              <a:spcAft>
                <a:spcPct val="0"/>
              </a:spcAft>
              <a:defRPr sz="2400" b="0" i="0">
                <a:solidFill>
                  <a:srgbClr val="000000"/>
                </a:solidFill>
                <a:latin typeface="Arial"/>
                <a:ea typeface="Arial" charset="0"/>
                <a:cs typeface="Arial"/>
              </a:defRPr>
            </a:lvl3pPr>
            <a:lvl4pPr marL="1730375" indent="-358775" algn="l" rtl="0" eaLnBrk="0" fontAlgn="base" hangingPunct="0">
              <a:lnSpc>
                <a:spcPts val="3400"/>
              </a:lnSpc>
              <a:spcBef>
                <a:spcPct val="0"/>
              </a:spcBef>
              <a:spcAft>
                <a:spcPct val="0"/>
              </a:spcAft>
              <a:defRPr sz="2400" b="0" i="0">
                <a:solidFill>
                  <a:srgbClr val="000000"/>
                </a:solidFill>
                <a:latin typeface="Arial"/>
                <a:ea typeface="Arial" charset="0"/>
                <a:cs typeface="Arial"/>
              </a:defRPr>
            </a:lvl4pPr>
            <a:lvl5pPr marL="2339975" indent="-511175" algn="l" rtl="0" eaLnBrk="0" fontAlgn="base" hangingPunct="0">
              <a:lnSpc>
                <a:spcPts val="3400"/>
              </a:lnSpc>
              <a:spcBef>
                <a:spcPct val="0"/>
              </a:spcBef>
              <a:spcAft>
                <a:spcPct val="0"/>
              </a:spcAft>
              <a:defRPr sz="2400" b="0" i="0">
                <a:solidFill>
                  <a:srgbClr val="000000"/>
                </a:solidFill>
                <a:latin typeface="Arial"/>
                <a:ea typeface="Arial" charset="0"/>
                <a:cs typeface="Arial"/>
              </a:defRPr>
            </a:lvl5pPr>
            <a:lvl6pPr marL="2955925" indent="-158750" algn="l" rtl="0" fontAlgn="base">
              <a:lnSpc>
                <a:spcPts val="4000"/>
              </a:lnSpc>
              <a:spcBef>
                <a:spcPct val="0"/>
              </a:spcBef>
              <a:spcAft>
                <a:spcPct val="0"/>
              </a:spcAft>
              <a:buFont typeface="Wingdings" charset="0"/>
              <a:buChar char="§"/>
              <a:defRPr>
                <a:solidFill>
                  <a:schemeClr val="tx1"/>
                </a:solidFill>
                <a:latin typeface="+mn-lt"/>
                <a:ea typeface="+mn-ea"/>
              </a:defRPr>
            </a:lvl6pPr>
            <a:lvl7pPr marL="3413125" indent="-158750" algn="l" rtl="0" fontAlgn="base">
              <a:lnSpc>
                <a:spcPts val="4000"/>
              </a:lnSpc>
              <a:spcBef>
                <a:spcPct val="0"/>
              </a:spcBef>
              <a:spcAft>
                <a:spcPct val="0"/>
              </a:spcAft>
              <a:buFont typeface="Wingdings" charset="0"/>
              <a:buChar char="§"/>
              <a:defRPr>
                <a:solidFill>
                  <a:schemeClr val="tx1"/>
                </a:solidFill>
                <a:latin typeface="+mn-lt"/>
                <a:ea typeface="+mn-ea"/>
              </a:defRPr>
            </a:lvl7pPr>
            <a:lvl8pPr marL="3870325" indent="-158750" algn="l" rtl="0" fontAlgn="base">
              <a:lnSpc>
                <a:spcPts val="4000"/>
              </a:lnSpc>
              <a:spcBef>
                <a:spcPct val="0"/>
              </a:spcBef>
              <a:spcAft>
                <a:spcPct val="0"/>
              </a:spcAft>
              <a:buFont typeface="Wingdings" charset="0"/>
              <a:buChar char="§"/>
              <a:defRPr>
                <a:solidFill>
                  <a:schemeClr val="tx1"/>
                </a:solidFill>
                <a:latin typeface="+mn-lt"/>
                <a:ea typeface="+mn-ea"/>
              </a:defRPr>
            </a:lvl8pPr>
            <a:lvl9pPr marL="4327525" indent="-158750" algn="l" rtl="0" fontAlgn="base">
              <a:lnSpc>
                <a:spcPts val="4000"/>
              </a:lnSpc>
              <a:spcBef>
                <a:spcPct val="0"/>
              </a:spcBef>
              <a:spcAft>
                <a:spcPct val="0"/>
              </a:spcAft>
              <a:buFont typeface="Wingdings" charset="0"/>
              <a:buChar char="§"/>
              <a:defRPr>
                <a:solidFill>
                  <a:schemeClr val="tx1"/>
                </a:solidFill>
                <a:latin typeface="+mn-lt"/>
                <a:ea typeface="+mn-ea"/>
              </a:defRPr>
            </a:lvl9pPr>
          </a:lstStyle>
          <a:p>
            <a:pPr>
              <a:lnSpc>
                <a:spcPts val="4600"/>
              </a:lnSpc>
              <a:spcBef>
                <a:spcPts val="1200"/>
              </a:spcBef>
            </a:pPr>
            <a:r>
              <a:rPr lang="en-US" sz="4000" dirty="0" err="1">
                <a:solidFill>
                  <a:schemeClr val="bg1"/>
                </a:solidFill>
                <a:latin typeface="+mj-lt"/>
                <a:cs typeface="Arial for Rotterdam"/>
              </a:rPr>
              <a:t>Economische</a:t>
            </a:r>
            <a:r>
              <a:rPr lang="en-US" sz="4000" dirty="0">
                <a:solidFill>
                  <a:schemeClr val="bg1"/>
                </a:solidFill>
                <a:latin typeface="+mj-lt"/>
                <a:cs typeface="Arial for Rotterdam"/>
              </a:rPr>
              <a:t> impact van het Corona virus Rotterdam</a:t>
            </a:r>
            <a:endParaRPr lang="en-US" sz="3200" b="0" dirty="0">
              <a:solidFill>
                <a:schemeClr val="bg1"/>
              </a:solidFill>
              <a:latin typeface="+mn-lt"/>
              <a:cs typeface="Arial for Rotterdam"/>
            </a:endParaRPr>
          </a:p>
        </p:txBody>
      </p:sp>
      <p:sp>
        <p:nvSpPr>
          <p:cNvPr id="2" name="Tekstvak 1">
            <a:extLst>
              <a:ext uri="{FF2B5EF4-FFF2-40B4-BE49-F238E27FC236}">
                <a16:creationId xmlns:a16="http://schemas.microsoft.com/office/drawing/2014/main" id="{90EC7C6A-9F5D-904E-AD5D-4AF17694646A}"/>
              </a:ext>
            </a:extLst>
          </p:cNvPr>
          <p:cNvSpPr txBox="1"/>
          <p:nvPr/>
        </p:nvSpPr>
        <p:spPr>
          <a:xfrm>
            <a:off x="958942" y="3835821"/>
            <a:ext cx="2916183" cy="1200329"/>
          </a:xfrm>
          <a:prstGeom prst="rect">
            <a:avLst/>
          </a:prstGeom>
          <a:noFill/>
        </p:spPr>
        <p:txBody>
          <a:bodyPr wrap="none" rtlCol="0">
            <a:spAutoFit/>
          </a:bodyPr>
          <a:lstStyle/>
          <a:p>
            <a:r>
              <a:rPr lang="nl-NL" dirty="0">
                <a:solidFill>
                  <a:schemeClr val="bg1"/>
                </a:solidFill>
              </a:rPr>
              <a:t>Impact monitor Rotterdam,</a:t>
            </a:r>
          </a:p>
          <a:p>
            <a:r>
              <a:rPr lang="nl-NL" dirty="0">
                <a:solidFill>
                  <a:schemeClr val="bg1"/>
                </a:solidFill>
              </a:rPr>
              <a:t>7 april 2020</a:t>
            </a:r>
          </a:p>
          <a:p>
            <a:endParaRPr lang="nl-NL" i="1" dirty="0">
              <a:solidFill>
                <a:schemeClr val="bg1"/>
              </a:solidFill>
            </a:endParaRPr>
          </a:p>
          <a:p>
            <a:r>
              <a:rPr lang="nl-NL" i="1" dirty="0">
                <a:solidFill>
                  <a:schemeClr val="bg1"/>
                </a:solidFill>
              </a:rPr>
              <a:t>Nummer 2</a:t>
            </a:r>
          </a:p>
        </p:txBody>
      </p:sp>
    </p:spTree>
    <p:extLst>
      <p:ext uri="{BB962C8B-B14F-4D97-AF65-F5344CB8AC3E}">
        <p14:creationId xmlns:p14="http://schemas.microsoft.com/office/powerpoint/2010/main" val="4175456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212922" y="1003924"/>
            <a:ext cx="5423434" cy="5285615"/>
          </a:xfrm>
          <a:prstGeom prst="rect">
            <a:avLst/>
          </a:prstGeom>
          <a:solidFill>
            <a:schemeClr val="accent1">
              <a:alpha val="9000"/>
            </a:schemeClr>
          </a:solidFill>
          <a:ln w="6350" cap="flat"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647D9CA-04B1-4913-BCC8-6279DAED5C8F}"/>
              </a:ext>
            </a:extLst>
          </p:cNvPr>
          <p:cNvSpPr>
            <a:spLocks noGrp="1"/>
          </p:cNvSpPr>
          <p:nvPr>
            <p:ph type="title"/>
          </p:nvPr>
        </p:nvSpPr>
        <p:spPr/>
        <p:txBody>
          <a:bodyPr/>
          <a:lstStyle/>
          <a:p>
            <a:r>
              <a:rPr lang="nl-NL" dirty="0"/>
              <a:t>Consumentenvertrouwen</a:t>
            </a:r>
          </a:p>
        </p:txBody>
      </p:sp>
      <p:pic>
        <p:nvPicPr>
          <p:cNvPr id="9" name="Tijdelijke aanduiding voor inhoud 8" descr="Afbeelding met kaart&#10;&#10;Automatisch gegenereerde beschrijving">
            <a:extLst>
              <a:ext uri="{FF2B5EF4-FFF2-40B4-BE49-F238E27FC236}">
                <a16:creationId xmlns:a16="http://schemas.microsoft.com/office/drawing/2014/main" id="{433C6F84-3F0B-479D-B745-8AA7C8532E9B}"/>
              </a:ext>
            </a:extLst>
          </p:cNvPr>
          <p:cNvPicPr>
            <a:picLocks noGrp="1" noChangeAspect="1"/>
          </p:cNvPicPr>
          <p:nvPr>
            <p:ph sz="half" idx="1"/>
          </p:nvPr>
        </p:nvPicPr>
        <p:blipFill>
          <a:blip r:embed="rId2"/>
          <a:stretch>
            <a:fillRect/>
          </a:stretch>
        </p:blipFill>
        <p:spPr>
          <a:xfrm>
            <a:off x="7216632" y="3655311"/>
            <a:ext cx="3377083" cy="2532812"/>
          </a:xfrm>
        </p:spPr>
      </p:pic>
      <p:sp>
        <p:nvSpPr>
          <p:cNvPr id="4" name="Tijdelijke aanduiding voor datum 3">
            <a:extLst>
              <a:ext uri="{FF2B5EF4-FFF2-40B4-BE49-F238E27FC236}">
                <a16:creationId xmlns:a16="http://schemas.microsoft.com/office/drawing/2014/main" id="{D39DAB33-B77E-4989-A4BA-854AC1EA574D}"/>
              </a:ext>
            </a:extLst>
          </p:cNvPr>
          <p:cNvSpPr>
            <a:spLocks noGrp="1"/>
          </p:cNvSpPr>
          <p:nvPr>
            <p:ph type="dt" sz="half" idx="10"/>
          </p:nvPr>
        </p:nvSpPr>
        <p:spPr/>
        <p:txBody>
          <a:bodyPr/>
          <a:lstStyle/>
          <a:p>
            <a:pPr>
              <a:defRPr/>
            </a:pPr>
            <a:fld id="{73AC649C-A405-9B4A-8C4B-FBE8CA3EAAA3}" type="datetime1">
              <a:rPr lang="nl-NL" smtClean="0"/>
              <a:pPr>
                <a:defRPr/>
              </a:pPr>
              <a:t>9-4-2020</a:t>
            </a:fld>
            <a:endParaRPr lang="en-US" dirty="0"/>
          </a:p>
        </p:txBody>
      </p:sp>
      <p:sp>
        <p:nvSpPr>
          <p:cNvPr id="5" name="Tijdelijke aanduiding voor voettekst 4">
            <a:extLst>
              <a:ext uri="{FF2B5EF4-FFF2-40B4-BE49-F238E27FC236}">
                <a16:creationId xmlns:a16="http://schemas.microsoft.com/office/drawing/2014/main" id="{77B91E8E-0548-491F-8E7B-D568BCB875C0}"/>
              </a:ext>
            </a:extLst>
          </p:cNvPr>
          <p:cNvSpPr>
            <a:spLocks noGrp="1"/>
          </p:cNvSpPr>
          <p:nvPr>
            <p:ph type="ftr" sz="quarter" idx="11"/>
          </p:nvPr>
        </p:nvSpPr>
        <p:spPr/>
        <p:txBody>
          <a:bodyPr/>
          <a:lstStyle/>
          <a:p>
            <a:pPr>
              <a:defRPr/>
            </a:pPr>
            <a:r>
              <a:rPr lang="en-US"/>
              <a:t>Economische impact van het Corona virus Rotterdam</a:t>
            </a:r>
          </a:p>
        </p:txBody>
      </p:sp>
      <p:sp>
        <p:nvSpPr>
          <p:cNvPr id="6" name="Tijdelijke aanduiding voor dianummer 5">
            <a:extLst>
              <a:ext uri="{FF2B5EF4-FFF2-40B4-BE49-F238E27FC236}">
                <a16:creationId xmlns:a16="http://schemas.microsoft.com/office/drawing/2014/main" id="{A851429B-6837-4F25-A6BC-724F5D8A9AC8}"/>
              </a:ext>
            </a:extLst>
          </p:cNvPr>
          <p:cNvSpPr>
            <a:spLocks noGrp="1"/>
          </p:cNvSpPr>
          <p:nvPr>
            <p:ph type="sldNum" sz="quarter" idx="12"/>
          </p:nvPr>
        </p:nvSpPr>
        <p:spPr/>
        <p:txBody>
          <a:bodyPr/>
          <a:lstStyle/>
          <a:p>
            <a:pPr>
              <a:defRPr/>
            </a:pPr>
            <a:fld id="{10619E35-E05B-DC4F-9511-28DBEF1CDC9D}" type="slidenum">
              <a:rPr lang="en-US" smtClean="0"/>
              <a:pPr>
                <a:defRPr/>
              </a:pPr>
              <a:t>10</a:t>
            </a:fld>
            <a:endParaRPr lang="en-US"/>
          </a:p>
        </p:txBody>
      </p:sp>
      <p:sp>
        <p:nvSpPr>
          <p:cNvPr id="7" name="Tijdelijke aanduiding voor inhoud 6">
            <a:extLst>
              <a:ext uri="{FF2B5EF4-FFF2-40B4-BE49-F238E27FC236}">
                <a16:creationId xmlns:a16="http://schemas.microsoft.com/office/drawing/2014/main" id="{7C66C362-5561-467D-B4E5-2D9FC6B95491}"/>
              </a:ext>
            </a:extLst>
          </p:cNvPr>
          <p:cNvSpPr>
            <a:spLocks noGrp="1"/>
          </p:cNvSpPr>
          <p:nvPr>
            <p:ph sz="half" idx="13"/>
          </p:nvPr>
        </p:nvSpPr>
        <p:spPr>
          <a:xfrm>
            <a:off x="873161" y="1054747"/>
            <a:ext cx="5183229" cy="2317408"/>
          </a:xfrm>
        </p:spPr>
        <p:txBody>
          <a:bodyPr/>
          <a:lstStyle/>
          <a:p>
            <a:pPr marL="171450" indent="-171450">
              <a:lnSpc>
                <a:spcPct val="120000"/>
              </a:lnSpc>
              <a:buFont typeface="Arial"/>
              <a:buChar char="•"/>
            </a:pPr>
            <a:r>
              <a:rPr lang="nl-NL" sz="1200" dirty="0"/>
              <a:t>Consumentenvertrouwen maart: -2 (boven het gemiddelde over de afgelopen twintig jaar van -5)</a:t>
            </a:r>
          </a:p>
          <a:p>
            <a:pPr marL="171450" indent="-171450">
              <a:lnSpc>
                <a:spcPct val="120000"/>
              </a:lnSpc>
              <a:buFont typeface="Arial"/>
              <a:buChar char="•"/>
            </a:pPr>
            <a:r>
              <a:rPr lang="nl-NL" sz="1200" dirty="0"/>
              <a:t>Hoogtepunt: +36 in januari 2020</a:t>
            </a:r>
          </a:p>
          <a:p>
            <a:pPr marL="171450" indent="-171450">
              <a:lnSpc>
                <a:spcPct val="120000"/>
              </a:lnSpc>
              <a:buFont typeface="Arial"/>
              <a:buChar char="•"/>
            </a:pPr>
            <a:r>
              <a:rPr lang="nl-NL" sz="1200" dirty="0"/>
              <a:t>Dieptepunt: -41 in maart 2013</a:t>
            </a:r>
          </a:p>
          <a:p>
            <a:pPr>
              <a:lnSpc>
                <a:spcPct val="120000"/>
              </a:lnSpc>
            </a:pPr>
            <a:endParaRPr lang="nl-NL" sz="1200" dirty="0"/>
          </a:p>
          <a:p>
            <a:pPr>
              <a:lnSpc>
                <a:spcPct val="120000"/>
              </a:lnSpc>
            </a:pPr>
            <a:r>
              <a:rPr lang="nl-NL" sz="1200" b="1" dirty="0"/>
              <a:t>Koopbereidheid fractie beter</a:t>
            </a:r>
          </a:p>
          <a:p>
            <a:pPr>
              <a:lnSpc>
                <a:spcPct val="120000"/>
              </a:lnSpc>
            </a:pPr>
            <a:r>
              <a:rPr lang="nl-NL" sz="1200" dirty="0"/>
              <a:t>De koopbereidheid verandert nauwelijks. Deze deelindicator gaat van 1 in februari naar 2 in maart. Zowel het oordeel van consumenten over hun financiële situatie in de afgelopen twaalf maanden als dat over de komende twaalf maanden verbetert. Consumenten vinden de tijd voor het doen van grote aankopen een fractie minder gunstig dan in de voorgaande maand.</a:t>
            </a:r>
          </a:p>
          <a:p>
            <a:endParaRPr lang="nl-NL" sz="1200" dirty="0"/>
          </a:p>
        </p:txBody>
      </p:sp>
      <p:pic>
        <p:nvPicPr>
          <p:cNvPr id="10" name="Afbeelding 9">
            <a:extLst>
              <a:ext uri="{FF2B5EF4-FFF2-40B4-BE49-F238E27FC236}">
                <a16:creationId xmlns:a16="http://schemas.microsoft.com/office/drawing/2014/main" id="{69A98C51-72EA-48E3-963F-1395C49805C2}"/>
              </a:ext>
            </a:extLst>
          </p:cNvPr>
          <p:cNvPicPr>
            <a:picLocks noChangeAspect="1"/>
          </p:cNvPicPr>
          <p:nvPr/>
        </p:nvPicPr>
        <p:blipFill>
          <a:blip r:embed="rId3"/>
          <a:stretch>
            <a:fillRect/>
          </a:stretch>
        </p:blipFill>
        <p:spPr>
          <a:xfrm>
            <a:off x="6499662" y="1118569"/>
            <a:ext cx="4810601" cy="2469943"/>
          </a:xfrm>
          <a:prstGeom prst="rect">
            <a:avLst/>
          </a:prstGeom>
        </p:spPr>
      </p:pic>
    </p:spTree>
    <p:extLst>
      <p:ext uri="{BB962C8B-B14F-4D97-AF65-F5344CB8AC3E}">
        <p14:creationId xmlns:p14="http://schemas.microsoft.com/office/powerpoint/2010/main" val="2818250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0128B-5521-44CE-882D-7747A04B9E67}"/>
              </a:ext>
            </a:extLst>
          </p:cNvPr>
          <p:cNvSpPr>
            <a:spLocks noGrp="1"/>
          </p:cNvSpPr>
          <p:nvPr>
            <p:ph type="title"/>
          </p:nvPr>
        </p:nvSpPr>
        <p:spPr/>
        <p:txBody>
          <a:bodyPr/>
          <a:lstStyle/>
          <a:p>
            <a:r>
              <a:rPr lang="nl-NL" dirty="0"/>
              <a:t>Impact op Rotterdam</a:t>
            </a:r>
          </a:p>
        </p:txBody>
      </p:sp>
      <p:pic>
        <p:nvPicPr>
          <p:cNvPr id="7" name="Tijdelijke aanduiding voor inhoud 6">
            <a:extLst>
              <a:ext uri="{FF2B5EF4-FFF2-40B4-BE49-F238E27FC236}">
                <a16:creationId xmlns:a16="http://schemas.microsoft.com/office/drawing/2014/main" id="{81EE082A-B8CF-47D0-9F32-155E482CA947}"/>
              </a:ext>
            </a:extLst>
          </p:cNvPr>
          <p:cNvPicPr>
            <a:picLocks noGrp="1" noChangeAspect="1"/>
          </p:cNvPicPr>
          <p:nvPr>
            <p:ph sz="half" idx="1"/>
          </p:nvPr>
        </p:nvPicPr>
        <p:blipFill>
          <a:blip r:embed="rId2"/>
          <a:stretch>
            <a:fillRect/>
          </a:stretch>
        </p:blipFill>
        <p:spPr>
          <a:xfrm>
            <a:off x="804863" y="1790449"/>
            <a:ext cx="5322887" cy="3561264"/>
          </a:xfrm>
          <a:prstGeom prst="rect">
            <a:avLst/>
          </a:prstGeom>
        </p:spPr>
      </p:pic>
      <p:sp>
        <p:nvSpPr>
          <p:cNvPr id="4" name="Tijdelijke aanduiding voor datum 3">
            <a:extLst>
              <a:ext uri="{FF2B5EF4-FFF2-40B4-BE49-F238E27FC236}">
                <a16:creationId xmlns:a16="http://schemas.microsoft.com/office/drawing/2014/main" id="{D7900171-3203-4A66-BA4E-DBCC5607E1FE}"/>
              </a:ext>
            </a:extLst>
          </p:cNvPr>
          <p:cNvSpPr>
            <a:spLocks noGrp="1"/>
          </p:cNvSpPr>
          <p:nvPr>
            <p:ph type="dt" sz="half" idx="10"/>
          </p:nvPr>
        </p:nvSpPr>
        <p:spPr/>
        <p:txBody>
          <a:bodyPr/>
          <a:lstStyle/>
          <a:p>
            <a:pPr>
              <a:defRPr/>
            </a:pPr>
            <a:fld id="{3265B035-3816-A94B-A934-889F67B0BD93}" type="datetime1">
              <a:rPr lang="nl-NL" smtClean="0"/>
              <a:pPr>
                <a:defRPr/>
              </a:pPr>
              <a:t>9-4-2020</a:t>
            </a:fld>
            <a:endParaRPr lang="en-US"/>
          </a:p>
        </p:txBody>
      </p:sp>
      <p:sp>
        <p:nvSpPr>
          <p:cNvPr id="5" name="Tijdelijke aanduiding voor voettekst 4">
            <a:extLst>
              <a:ext uri="{FF2B5EF4-FFF2-40B4-BE49-F238E27FC236}">
                <a16:creationId xmlns:a16="http://schemas.microsoft.com/office/drawing/2014/main" id="{6745B76E-80A2-40A1-9726-71FB82A3A0E2}"/>
              </a:ext>
            </a:extLst>
          </p:cNvPr>
          <p:cNvSpPr>
            <a:spLocks noGrp="1"/>
          </p:cNvSpPr>
          <p:nvPr>
            <p:ph type="ftr" sz="quarter" idx="11"/>
          </p:nvPr>
        </p:nvSpPr>
        <p:spPr/>
        <p:txBody>
          <a:bodyPr/>
          <a:lstStyle/>
          <a:p>
            <a:pPr>
              <a:defRPr/>
            </a:pPr>
            <a:r>
              <a:rPr lang="en-US" dirty="0" err="1"/>
              <a:t>Economische</a:t>
            </a:r>
            <a:r>
              <a:rPr lang="en-US" dirty="0"/>
              <a:t> impact van het Corona virus Rotterdam</a:t>
            </a:r>
          </a:p>
        </p:txBody>
      </p:sp>
      <p:sp>
        <p:nvSpPr>
          <p:cNvPr id="6" name="Tijdelijke aanduiding voor dianummer 5">
            <a:extLst>
              <a:ext uri="{FF2B5EF4-FFF2-40B4-BE49-F238E27FC236}">
                <a16:creationId xmlns:a16="http://schemas.microsoft.com/office/drawing/2014/main" id="{B2396B78-4E6E-410F-8AFB-C74CF604FF69}"/>
              </a:ext>
            </a:extLst>
          </p:cNvPr>
          <p:cNvSpPr>
            <a:spLocks noGrp="1"/>
          </p:cNvSpPr>
          <p:nvPr>
            <p:ph type="sldNum" sz="quarter" idx="12"/>
          </p:nvPr>
        </p:nvSpPr>
        <p:spPr/>
        <p:txBody>
          <a:bodyPr/>
          <a:lstStyle/>
          <a:p>
            <a:pPr>
              <a:defRPr/>
            </a:pPr>
            <a:fld id="{A5F1A956-5177-F34D-8217-95F669959E07}" type="slidenum">
              <a:rPr lang="en-US" smtClean="0"/>
              <a:pPr>
                <a:defRPr/>
              </a:pPr>
              <a:t>11</a:t>
            </a:fld>
            <a:endParaRPr lang="en-US"/>
          </a:p>
        </p:txBody>
      </p:sp>
      <p:sp>
        <p:nvSpPr>
          <p:cNvPr id="8" name="Tijdelijke aanduiding voor inhoud 7">
            <a:extLst>
              <a:ext uri="{FF2B5EF4-FFF2-40B4-BE49-F238E27FC236}">
                <a16:creationId xmlns:a16="http://schemas.microsoft.com/office/drawing/2014/main" id="{20904993-B804-45E7-BB22-90CFF2BD28B5}"/>
              </a:ext>
            </a:extLst>
          </p:cNvPr>
          <p:cNvSpPr>
            <a:spLocks noGrp="1"/>
          </p:cNvSpPr>
          <p:nvPr>
            <p:ph sz="half" idx="13"/>
          </p:nvPr>
        </p:nvSpPr>
        <p:spPr>
          <a:xfrm>
            <a:off x="6439559" y="1046166"/>
            <a:ext cx="5271962" cy="5049837"/>
          </a:xfrm>
        </p:spPr>
        <p:txBody>
          <a:bodyPr/>
          <a:lstStyle/>
          <a:p>
            <a:pPr>
              <a:lnSpc>
                <a:spcPts val="1800"/>
              </a:lnSpc>
            </a:pPr>
            <a:r>
              <a:rPr lang="nl-NL" sz="1200" b="1" dirty="0">
                <a:latin typeface="Arial" panose="020B0604020202020204" pitchFamily="34" charset="0"/>
                <a:ea typeface="Calibri" panose="020F0502020204030204" pitchFamily="34" charset="0"/>
                <a:cs typeface="Arial" panose="020B0604020202020204" pitchFamily="34" charset="0"/>
              </a:rPr>
              <a:t>Krimp regionale economie</a:t>
            </a:r>
          </a:p>
          <a:p>
            <a:pPr marL="285750" indent="-285750">
              <a:lnSpc>
                <a:spcPts val="1800"/>
              </a:lnSpc>
              <a:buFont typeface="Arial" panose="020B0604020202020204" pitchFamily="34" charset="0"/>
              <a:buChar char="•"/>
            </a:pPr>
            <a:r>
              <a:rPr lang="nl-NL" sz="1200" dirty="0">
                <a:latin typeface="Arial" panose="020B0604020202020204" pitchFamily="34" charset="0"/>
                <a:ea typeface="Calibri" panose="020F0502020204030204" pitchFamily="34" charset="0"/>
                <a:cs typeface="Arial" panose="020B0604020202020204" pitchFamily="34" charset="0"/>
              </a:rPr>
              <a:t>Rotterdam-Rijnmond 5,1 procent</a:t>
            </a:r>
          </a:p>
          <a:p>
            <a:pPr marL="285750" indent="-285750">
              <a:lnSpc>
                <a:spcPts val="1800"/>
              </a:lnSpc>
              <a:buFont typeface="Arial" panose="020B0604020202020204" pitchFamily="34" charset="0"/>
              <a:buChar char="•"/>
            </a:pPr>
            <a:r>
              <a:rPr lang="nl-NL" sz="1200" dirty="0">
                <a:latin typeface="Arial" panose="020B0604020202020204" pitchFamily="34" charset="0"/>
                <a:ea typeface="Calibri" panose="020F0502020204030204" pitchFamily="34" charset="0"/>
                <a:cs typeface="Arial" panose="020B0604020202020204" pitchFamily="34" charset="0"/>
              </a:rPr>
              <a:t>Nederland -6,2 procent voor 2020</a:t>
            </a:r>
          </a:p>
          <a:p>
            <a:pPr>
              <a:lnSpc>
                <a:spcPts val="1800"/>
              </a:lnSpc>
            </a:pPr>
            <a:endParaRPr lang="nl-NL" sz="1200" dirty="0">
              <a:latin typeface="Arial" panose="020B0604020202020204" pitchFamily="34" charset="0"/>
              <a:ea typeface="Calibri" panose="020F0502020204030204" pitchFamily="34" charset="0"/>
              <a:cs typeface="Arial" panose="020B0604020202020204" pitchFamily="34" charset="0"/>
            </a:endParaRPr>
          </a:p>
          <a:p>
            <a:pPr>
              <a:lnSpc>
                <a:spcPts val="1800"/>
              </a:lnSpc>
            </a:pPr>
            <a:r>
              <a:rPr lang="nl-NL" sz="1200" b="1" dirty="0">
                <a:latin typeface="Arial" panose="020B0604020202020204" pitchFamily="34" charset="0"/>
                <a:ea typeface="Calibri" panose="020F0502020204030204" pitchFamily="34" charset="0"/>
                <a:cs typeface="Arial" panose="020B0604020202020204" pitchFamily="34" charset="0"/>
              </a:rPr>
              <a:t>Krimp werkgelegenheid</a:t>
            </a:r>
          </a:p>
          <a:p>
            <a:pPr marL="171450" indent="-171450">
              <a:lnSpc>
                <a:spcPts val="1800"/>
              </a:lnSpc>
              <a:buFont typeface="Arial"/>
              <a:buChar char="•"/>
            </a:pPr>
            <a:r>
              <a:rPr lang="nl-NL" sz="1200" dirty="0">
                <a:latin typeface="Arial" panose="020B0604020202020204" pitchFamily="34" charset="0"/>
                <a:ea typeface="Calibri" panose="020F0502020204030204" pitchFamily="34" charset="0"/>
                <a:cs typeface="Arial" panose="020B0604020202020204" pitchFamily="34" charset="0"/>
              </a:rPr>
              <a:t>Rotterdam-Rijnmond 1,2 procent. Dat is geringer dan het CPB aangeeft voor scenario 2 en 3 (namelijk -1,4 en -5,1). </a:t>
            </a:r>
          </a:p>
          <a:p>
            <a:pPr>
              <a:lnSpc>
                <a:spcPts val="1800"/>
              </a:lnSpc>
            </a:pPr>
            <a:endParaRPr lang="nl-NL" sz="1200" dirty="0">
              <a:latin typeface="Arial" panose="020B0604020202020204" pitchFamily="34" charset="0"/>
              <a:ea typeface="Calibri" panose="020F0502020204030204" pitchFamily="34" charset="0"/>
              <a:cs typeface="Arial" panose="020B0604020202020204" pitchFamily="34" charset="0"/>
            </a:endParaRPr>
          </a:p>
          <a:p>
            <a:pPr>
              <a:lnSpc>
                <a:spcPts val="1800"/>
              </a:lnSpc>
            </a:pPr>
            <a:r>
              <a:rPr lang="nl-NL" sz="1200" i="1" dirty="0">
                <a:latin typeface="Arial" panose="020B0604020202020204" pitchFamily="34" charset="0"/>
                <a:ea typeface="Calibri" panose="020F0502020204030204" pitchFamily="34" charset="0"/>
                <a:cs typeface="Arial" panose="020B0604020202020204" pitchFamily="34" charset="0"/>
              </a:rPr>
              <a:t>In het perspectief van het verleden is een initieel geraamde krimp van de economie van Rotterdam -Rijnmond met 5,1 procent minder diep dan die in 2009. In dat jaar kromp de economie met 7,3 procent. De werkgelegenheid kromp in dat jaar met 1,4 procent. De werkloosheid loopt in Rijnmond in 2020 op naar 5,6 procent. </a:t>
            </a:r>
          </a:p>
          <a:p>
            <a:pPr marL="285750" indent="-285750">
              <a:lnSpc>
                <a:spcPts val="1800"/>
              </a:lnSpc>
              <a:spcAft>
                <a:spcPts val="0"/>
              </a:spcAft>
              <a:buFont typeface="Arial" panose="020B0604020202020204" pitchFamily="34" charset="0"/>
              <a:buChar char="•"/>
            </a:pPr>
            <a:endParaRPr lang="nl-NL" sz="1200" b="1" dirty="0">
              <a:latin typeface="Arial" panose="020B0604020202020204" pitchFamily="34" charset="0"/>
              <a:ea typeface="Calibri" panose="020F0502020204030204" pitchFamily="34" charset="0"/>
              <a:cs typeface="Arial" panose="020B0604020202020204" pitchFamily="34" charset="0"/>
            </a:endParaRPr>
          </a:p>
          <a:p>
            <a:pPr>
              <a:lnSpc>
                <a:spcPts val="1800"/>
              </a:lnSpc>
              <a:spcAft>
                <a:spcPts val="0"/>
              </a:spcAft>
            </a:pPr>
            <a:r>
              <a:rPr lang="nl-NL" sz="1200" b="1" dirty="0">
                <a:latin typeface="Arial" panose="020B0604020202020204" pitchFamily="34" charset="0"/>
                <a:ea typeface="Calibri" panose="020F0502020204030204" pitchFamily="34" charset="0"/>
                <a:cs typeface="Arial" panose="020B0604020202020204" pitchFamily="34" charset="0"/>
              </a:rPr>
              <a:t>Relatief gunstig beeld door ondervertegenwoordiging consumentendiensten</a:t>
            </a:r>
            <a:endParaRPr lang="nl-NL" sz="1200" dirty="0">
              <a:latin typeface="Arial" panose="020B0604020202020204" pitchFamily="34" charset="0"/>
              <a:ea typeface="Calibri" panose="020F0502020204030204" pitchFamily="34" charset="0"/>
              <a:cs typeface="Arial" panose="020B0604020202020204" pitchFamily="34" charset="0"/>
            </a:endParaRPr>
          </a:p>
          <a:p>
            <a:pPr lvl="4" indent="0">
              <a:lnSpc>
                <a:spcPts val="1800"/>
              </a:lnSpc>
              <a:spcAft>
                <a:spcPts val="0"/>
              </a:spcAft>
              <a:buNone/>
            </a:pPr>
            <a:r>
              <a:rPr lang="nl-NL" sz="1200" dirty="0">
                <a:latin typeface="Arial" panose="020B0604020202020204" pitchFamily="34" charset="0"/>
                <a:ea typeface="Calibri" panose="020F0502020204030204" pitchFamily="34" charset="0"/>
                <a:cs typeface="Arial" panose="020B0604020202020204" pitchFamily="34" charset="0"/>
              </a:rPr>
              <a:t>De krimp voor Rotterdam-Rijnmond is relatief gunstig ten opzichte van Nederland. Deze krimp treft alle consumentendiensten, exclusief de internetdiensten en de zorg. Consumentendiensten zijn de in de afgelopen hoogconjunctuur relatief snel gegroeid. Het aandeel in de gehele regionale economie van Rijnmond is echter niet groot. Daarom wordt de economie van Rotterdam-Rijnmond relatief beperkt geraakt door de productiestop op consumentendiensten.</a:t>
            </a:r>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p:txBody>
      </p:sp>
      <p:sp>
        <p:nvSpPr>
          <p:cNvPr id="9" name="Tekstvak 8">
            <a:extLst>
              <a:ext uri="{FF2B5EF4-FFF2-40B4-BE49-F238E27FC236}">
                <a16:creationId xmlns:a16="http://schemas.microsoft.com/office/drawing/2014/main" id="{1BBEFAC5-40D5-4497-AE1C-D096AE8ADAC9}"/>
              </a:ext>
            </a:extLst>
          </p:cNvPr>
          <p:cNvSpPr txBox="1"/>
          <p:nvPr/>
        </p:nvSpPr>
        <p:spPr>
          <a:xfrm>
            <a:off x="804863" y="5617770"/>
            <a:ext cx="3879569" cy="461665"/>
          </a:xfrm>
          <a:prstGeom prst="rect">
            <a:avLst/>
          </a:prstGeom>
          <a:noFill/>
        </p:spPr>
        <p:txBody>
          <a:bodyPr wrap="square" rtlCol="0">
            <a:spAutoFit/>
          </a:bodyPr>
          <a:lstStyle/>
          <a:p>
            <a:pPr algn="just">
              <a:spcAft>
                <a:spcPts val="0"/>
              </a:spcAft>
            </a:pPr>
            <a:r>
              <a:rPr lang="nl-NL" sz="1200" dirty="0">
                <a:latin typeface="Arial" panose="020B0604020202020204" pitchFamily="34" charset="0"/>
                <a:ea typeface="Calibri" panose="020F0502020204030204" pitchFamily="34" charset="0"/>
                <a:cs typeface="Arial" panose="020B0604020202020204" pitchFamily="34" charset="0"/>
              </a:rPr>
              <a:t>* scenario II en III van het CPB</a:t>
            </a:r>
          </a:p>
          <a:p>
            <a:pPr algn="just">
              <a:spcAft>
                <a:spcPts val="0"/>
              </a:spcAft>
            </a:pPr>
            <a:r>
              <a:rPr lang="nl-NL" sz="1200" dirty="0">
                <a:latin typeface="Arial" panose="020B0604020202020204" pitchFamily="34" charset="0"/>
                <a:ea typeface="Calibri" panose="020F0502020204030204" pitchFamily="34" charset="0"/>
                <a:cs typeface="Arial" panose="020B0604020202020204" pitchFamily="34" charset="0"/>
              </a:rPr>
              <a:t>Bron: CBS, CPB/bewerking NEO </a:t>
            </a:r>
            <a:r>
              <a:rPr lang="nl-NL" sz="1200" dirty="0" err="1">
                <a:latin typeface="Arial" panose="020B0604020202020204" pitchFamily="34" charset="0"/>
                <a:ea typeface="Calibri" panose="020F0502020204030204" pitchFamily="34" charset="0"/>
                <a:cs typeface="Arial" panose="020B0604020202020204" pitchFamily="34" charset="0"/>
              </a:rPr>
              <a:t>Observatory</a:t>
            </a:r>
            <a:endParaRPr lang="nl-NL" sz="1200" dirty="0">
              <a:latin typeface="Arial" panose="020B0604020202020204" pitchFamily="34" charset="0"/>
              <a:ea typeface="Calibri" panose="020F0502020204030204" pitchFamily="34" charset="0"/>
              <a:cs typeface="Arial" panose="020B0604020202020204" pitchFamily="34" charset="0"/>
            </a:endParaRPr>
          </a:p>
        </p:txBody>
      </p:sp>
      <p:sp>
        <p:nvSpPr>
          <p:cNvPr id="3" name="Tekstvak 2">
            <a:extLst>
              <a:ext uri="{FF2B5EF4-FFF2-40B4-BE49-F238E27FC236}">
                <a16:creationId xmlns:a16="http://schemas.microsoft.com/office/drawing/2014/main" id="{57D87B73-9CF1-47AD-B7CC-93EF4D0F5AFA}"/>
              </a:ext>
            </a:extLst>
          </p:cNvPr>
          <p:cNvSpPr txBox="1"/>
          <p:nvPr/>
        </p:nvSpPr>
        <p:spPr>
          <a:xfrm>
            <a:off x="829092" y="1083860"/>
            <a:ext cx="5281081" cy="461665"/>
          </a:xfrm>
          <a:prstGeom prst="rect">
            <a:avLst/>
          </a:prstGeom>
          <a:solidFill>
            <a:schemeClr val="accent1"/>
          </a:solidFill>
        </p:spPr>
        <p:txBody>
          <a:bodyPr wrap="square" rtlCol="0">
            <a:spAutoFit/>
          </a:bodyPr>
          <a:lstStyle/>
          <a:p>
            <a:r>
              <a:rPr lang="nl-NL" sz="1200" dirty="0">
                <a:solidFill>
                  <a:schemeClr val="bg1"/>
                </a:solidFill>
                <a:latin typeface="Arial" panose="020B0604020202020204" pitchFamily="34" charset="0"/>
                <a:cs typeface="Arial" panose="020B0604020202020204" pitchFamily="34" charset="0"/>
              </a:rPr>
              <a:t>Onderstaand scenario is gemaakt door </a:t>
            </a:r>
            <a:r>
              <a:rPr lang="nl-NL" sz="1200" dirty="0" err="1">
                <a:solidFill>
                  <a:schemeClr val="bg1"/>
                </a:solidFill>
                <a:latin typeface="Arial" panose="020B0604020202020204" pitchFamily="34" charset="0"/>
                <a:cs typeface="Arial" panose="020B0604020202020204" pitchFamily="34" charset="0"/>
              </a:rPr>
              <a:t>Neo</a:t>
            </a:r>
            <a:r>
              <a:rPr lang="nl-NL" sz="1200" dirty="0">
                <a:solidFill>
                  <a:schemeClr val="bg1"/>
                </a:solidFill>
                <a:latin typeface="Arial" panose="020B0604020202020204" pitchFamily="34" charset="0"/>
                <a:cs typeface="Arial" panose="020B0604020202020204" pitchFamily="34" charset="0"/>
              </a:rPr>
              <a:t> </a:t>
            </a:r>
            <a:r>
              <a:rPr lang="nl-NL" sz="1200" dirty="0" err="1">
                <a:solidFill>
                  <a:schemeClr val="bg1"/>
                </a:solidFill>
                <a:latin typeface="Arial" panose="020B0604020202020204" pitchFamily="34" charset="0"/>
                <a:cs typeface="Arial" panose="020B0604020202020204" pitchFamily="34" charset="0"/>
              </a:rPr>
              <a:t>Observatory</a:t>
            </a:r>
            <a:r>
              <a:rPr lang="nl-NL" sz="1200" dirty="0">
                <a:solidFill>
                  <a:schemeClr val="bg1"/>
                </a:solidFill>
                <a:latin typeface="Arial" panose="020B0604020202020204" pitchFamily="34" charset="0"/>
                <a:cs typeface="Arial" panose="020B0604020202020204" pitchFamily="34" charset="0"/>
              </a:rPr>
              <a:t>, op basis van de laatst bekende cijfers. (Begin juni volgt een volgende versie)</a:t>
            </a:r>
          </a:p>
        </p:txBody>
      </p:sp>
    </p:spTree>
    <p:extLst>
      <p:ext uri="{BB962C8B-B14F-4D97-AF65-F5344CB8AC3E}">
        <p14:creationId xmlns:p14="http://schemas.microsoft.com/office/powerpoint/2010/main" val="250383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B6147-0003-434A-B2C8-EE40B350DFD5}"/>
              </a:ext>
            </a:extLst>
          </p:cNvPr>
          <p:cNvSpPr>
            <a:spLocks noGrp="1"/>
          </p:cNvSpPr>
          <p:nvPr>
            <p:ph type="title"/>
          </p:nvPr>
        </p:nvSpPr>
        <p:spPr/>
        <p:txBody>
          <a:bodyPr/>
          <a:lstStyle/>
          <a:p>
            <a:r>
              <a:rPr lang="nl-NL" dirty="0"/>
              <a:t>Aantal vestigingen en werkgelegenheid Rijnmond</a:t>
            </a:r>
          </a:p>
        </p:txBody>
      </p:sp>
      <p:sp>
        <p:nvSpPr>
          <p:cNvPr id="19" name="Tijdelijke aanduiding voor inhoud 18">
            <a:extLst>
              <a:ext uri="{FF2B5EF4-FFF2-40B4-BE49-F238E27FC236}">
                <a16:creationId xmlns:a16="http://schemas.microsoft.com/office/drawing/2014/main" id="{6E9E1485-DF68-2A4D-851F-00243183FBB7}"/>
              </a:ext>
            </a:extLst>
          </p:cNvPr>
          <p:cNvSpPr>
            <a:spLocks noGrp="1"/>
          </p:cNvSpPr>
          <p:nvPr>
            <p:ph idx="1"/>
          </p:nvPr>
        </p:nvSpPr>
        <p:spPr/>
        <p:txBody>
          <a:bodyPr/>
          <a:lstStyle/>
          <a:p>
            <a:endParaRPr lang="nl-NL"/>
          </a:p>
        </p:txBody>
      </p:sp>
      <p:sp>
        <p:nvSpPr>
          <p:cNvPr id="14" name="Tijdelijke aanduiding voor datum 3">
            <a:extLst>
              <a:ext uri="{FF2B5EF4-FFF2-40B4-BE49-F238E27FC236}">
                <a16:creationId xmlns:a16="http://schemas.microsoft.com/office/drawing/2014/main" id="{84D88CFB-96FD-3840-825F-90E3FD18F717}"/>
              </a:ext>
            </a:extLst>
          </p:cNvPr>
          <p:cNvSpPr>
            <a:spLocks noGrp="1"/>
          </p:cNvSpPr>
          <p:nvPr>
            <p:ph type="dt" sz="half" idx="10"/>
          </p:nvPr>
        </p:nvSpPr>
        <p:spPr/>
        <p:txBody>
          <a:bodyPr/>
          <a:lstStyle/>
          <a:p>
            <a:pPr>
              <a:defRPr/>
            </a:pPr>
            <a:fld id="{73AC649C-A405-9B4A-8C4B-FBE8CA3EAAA3}" type="datetime1">
              <a:rPr lang="nl-NL" smtClean="0"/>
              <a:pPr>
                <a:defRPr/>
              </a:pPr>
              <a:t>9-4-2020</a:t>
            </a:fld>
            <a:endParaRPr lang="en-US" dirty="0"/>
          </a:p>
        </p:txBody>
      </p:sp>
      <p:sp>
        <p:nvSpPr>
          <p:cNvPr id="15" name="Tekstvak 14">
            <a:extLst>
              <a:ext uri="{FF2B5EF4-FFF2-40B4-BE49-F238E27FC236}">
                <a16:creationId xmlns:a16="http://schemas.microsoft.com/office/drawing/2014/main" id="{45EFA6A2-65DB-439D-8A3F-2B3158DA72AA}"/>
              </a:ext>
            </a:extLst>
          </p:cNvPr>
          <p:cNvSpPr txBox="1"/>
          <p:nvPr/>
        </p:nvSpPr>
        <p:spPr>
          <a:xfrm>
            <a:off x="713268" y="5534837"/>
            <a:ext cx="3406556" cy="276999"/>
          </a:xfrm>
          <a:prstGeom prst="rect">
            <a:avLst/>
          </a:prstGeom>
          <a:noFill/>
        </p:spPr>
        <p:txBody>
          <a:bodyPr wrap="square" rtlCol="0">
            <a:spAutoFit/>
          </a:bodyPr>
          <a:lstStyle/>
          <a:p>
            <a:r>
              <a:rPr lang="nl-NL" sz="1200" dirty="0"/>
              <a:t>Bron: Bedrijvenregister Zuid-Holland (2019)</a:t>
            </a:r>
          </a:p>
        </p:txBody>
      </p:sp>
      <p:pic>
        <p:nvPicPr>
          <p:cNvPr id="7" name="Afbeelding 6">
            <a:extLst>
              <a:ext uri="{FF2B5EF4-FFF2-40B4-BE49-F238E27FC236}">
                <a16:creationId xmlns:a16="http://schemas.microsoft.com/office/drawing/2014/main" id="{C9CB3CE7-4E0D-4D79-91FB-969A8BB12C4F}"/>
              </a:ext>
            </a:extLst>
          </p:cNvPr>
          <p:cNvPicPr preferRelativeResize="0">
            <a:picLocks/>
          </p:cNvPicPr>
          <p:nvPr/>
        </p:nvPicPr>
        <p:blipFill>
          <a:blip r:embed="rId3"/>
          <a:stretch>
            <a:fillRect/>
          </a:stretch>
        </p:blipFill>
        <p:spPr>
          <a:xfrm>
            <a:off x="814919" y="1073328"/>
            <a:ext cx="9751162" cy="4382044"/>
          </a:xfrm>
          <a:prstGeom prst="rect">
            <a:avLst/>
          </a:prstGeom>
        </p:spPr>
      </p:pic>
      <p:sp>
        <p:nvSpPr>
          <p:cNvPr id="20" name="Tijdelijke aanduiding voor dianummer 5">
            <a:extLst>
              <a:ext uri="{FF2B5EF4-FFF2-40B4-BE49-F238E27FC236}">
                <a16:creationId xmlns:a16="http://schemas.microsoft.com/office/drawing/2014/main" id="{92FB71CE-5700-144D-8964-8839F2ACBD6D}"/>
              </a:ext>
            </a:extLst>
          </p:cNvPr>
          <p:cNvSpPr>
            <a:spLocks noGrp="1"/>
          </p:cNvSpPr>
          <p:nvPr>
            <p:ph type="sldNum" sz="quarter" idx="12"/>
          </p:nvPr>
        </p:nvSpPr>
        <p:spPr>
          <a:xfrm>
            <a:off x="11159069" y="6592893"/>
            <a:ext cx="552451" cy="179387"/>
          </a:xfrm>
        </p:spPr>
        <p:txBody>
          <a:bodyPr>
            <a:noAutofit/>
          </a:bodyPr>
          <a:lstStyle/>
          <a:p>
            <a:pPr>
              <a:lnSpc>
                <a:spcPct val="90000"/>
              </a:lnSpc>
              <a:spcAft>
                <a:spcPts val="600"/>
              </a:spcAft>
              <a:defRPr/>
            </a:pPr>
            <a:fld id="{A5F1A956-5177-F34D-8217-95F669959E07}" type="slidenum">
              <a:rPr lang="en-US" smtClean="0"/>
              <a:pPr>
                <a:lnSpc>
                  <a:spcPct val="90000"/>
                </a:lnSpc>
                <a:spcAft>
                  <a:spcPts val="600"/>
                </a:spcAft>
                <a:defRPr/>
              </a:pPr>
              <a:t>12</a:t>
            </a:fld>
            <a:endParaRPr lang="en-US" dirty="0"/>
          </a:p>
        </p:txBody>
      </p:sp>
      <p:sp>
        <p:nvSpPr>
          <p:cNvPr id="23" name="Tijdelijke aanduiding voor voettekst 4">
            <a:extLst>
              <a:ext uri="{FF2B5EF4-FFF2-40B4-BE49-F238E27FC236}">
                <a16:creationId xmlns:a16="http://schemas.microsoft.com/office/drawing/2014/main" id="{640C6ADF-8883-1E47-B90F-DD762B39A11E}"/>
              </a:ext>
            </a:extLst>
          </p:cNvPr>
          <p:cNvSpPr>
            <a:spLocks noGrp="1"/>
          </p:cNvSpPr>
          <p:nvPr>
            <p:ph type="ftr" sz="quarter" idx="11"/>
          </p:nvPr>
        </p:nvSpPr>
        <p:spPr>
          <a:xfrm>
            <a:off x="2669121" y="6592893"/>
            <a:ext cx="7179735" cy="179387"/>
          </a:xfrm>
        </p:spPr>
        <p:txBody>
          <a:bodyPr/>
          <a:lstStyle/>
          <a:p>
            <a:pPr>
              <a:defRPr/>
            </a:pPr>
            <a:r>
              <a:rPr lang="en-US" dirty="0" err="1"/>
              <a:t>Economische</a:t>
            </a:r>
            <a:r>
              <a:rPr lang="en-US" dirty="0"/>
              <a:t> impact van het Corona virus Rotterdam</a:t>
            </a:r>
          </a:p>
        </p:txBody>
      </p:sp>
    </p:spTree>
    <p:extLst>
      <p:ext uri="{BB962C8B-B14F-4D97-AF65-F5344CB8AC3E}">
        <p14:creationId xmlns:p14="http://schemas.microsoft.com/office/powerpoint/2010/main" val="1941200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FBFBEB4B-F1D8-DE42-A88D-F8BCC9A66087}"/>
              </a:ext>
            </a:extLst>
          </p:cNvPr>
          <p:cNvSpPr>
            <a:spLocks noGrp="1"/>
          </p:cNvSpPr>
          <p:nvPr>
            <p:ph idx="1"/>
          </p:nvPr>
        </p:nvSpPr>
        <p:spPr/>
        <p:txBody>
          <a:bodyPr/>
          <a:lstStyle/>
          <a:p>
            <a:endParaRPr lang="nl-NL" dirty="0"/>
          </a:p>
        </p:txBody>
      </p:sp>
      <p:pic>
        <p:nvPicPr>
          <p:cNvPr id="7" name="Afbeelding 6">
            <a:extLst>
              <a:ext uri="{FF2B5EF4-FFF2-40B4-BE49-F238E27FC236}">
                <a16:creationId xmlns:a16="http://schemas.microsoft.com/office/drawing/2014/main" id="{EF77441C-FEE2-45BA-8728-1B4CCAC1B75A}"/>
              </a:ext>
            </a:extLst>
          </p:cNvPr>
          <p:cNvPicPr preferRelativeResize="0">
            <a:picLocks/>
          </p:cNvPicPr>
          <p:nvPr/>
        </p:nvPicPr>
        <p:blipFill>
          <a:blip r:embed="rId3"/>
          <a:stretch>
            <a:fillRect/>
          </a:stretch>
        </p:blipFill>
        <p:spPr>
          <a:xfrm>
            <a:off x="812800" y="1155503"/>
            <a:ext cx="8280000" cy="2160000"/>
          </a:xfrm>
          <a:prstGeom prst="rect">
            <a:avLst/>
          </a:prstGeom>
        </p:spPr>
      </p:pic>
      <p:pic>
        <p:nvPicPr>
          <p:cNvPr id="8" name="Afbeelding 7">
            <a:extLst>
              <a:ext uri="{FF2B5EF4-FFF2-40B4-BE49-F238E27FC236}">
                <a16:creationId xmlns:a16="http://schemas.microsoft.com/office/drawing/2014/main" id="{12F01D8C-BCED-4B10-8673-5CD2B7FFCE07}"/>
              </a:ext>
            </a:extLst>
          </p:cNvPr>
          <p:cNvPicPr preferRelativeResize="0">
            <a:picLocks/>
          </p:cNvPicPr>
          <p:nvPr/>
        </p:nvPicPr>
        <p:blipFill>
          <a:blip r:embed="rId4"/>
          <a:stretch>
            <a:fillRect/>
          </a:stretch>
        </p:blipFill>
        <p:spPr>
          <a:xfrm>
            <a:off x="812800" y="3438316"/>
            <a:ext cx="8280000" cy="2160000"/>
          </a:xfrm>
          <a:prstGeom prst="rect">
            <a:avLst/>
          </a:prstGeom>
        </p:spPr>
      </p:pic>
      <p:sp>
        <p:nvSpPr>
          <p:cNvPr id="2" name="Titel 1">
            <a:extLst>
              <a:ext uri="{FF2B5EF4-FFF2-40B4-BE49-F238E27FC236}">
                <a16:creationId xmlns:a16="http://schemas.microsoft.com/office/drawing/2014/main" id="{7E5B6147-0003-434A-B2C8-EE40B350DFD5}"/>
              </a:ext>
            </a:extLst>
          </p:cNvPr>
          <p:cNvSpPr>
            <a:spLocks noGrp="1"/>
          </p:cNvSpPr>
          <p:nvPr>
            <p:ph type="title"/>
          </p:nvPr>
        </p:nvSpPr>
        <p:spPr/>
        <p:txBody>
          <a:bodyPr/>
          <a:lstStyle/>
          <a:p>
            <a:r>
              <a:rPr lang="nl-NL" dirty="0"/>
              <a:t>Sub-Sectoren met hoge mate van impact</a:t>
            </a:r>
          </a:p>
        </p:txBody>
      </p:sp>
      <p:sp>
        <p:nvSpPr>
          <p:cNvPr id="4" name="Tijdelijke aanduiding voor dianummer 3">
            <a:extLst>
              <a:ext uri="{FF2B5EF4-FFF2-40B4-BE49-F238E27FC236}">
                <a16:creationId xmlns:a16="http://schemas.microsoft.com/office/drawing/2014/main" id="{8F711FFE-10DF-4E64-9619-7C1D111CEA4F}"/>
              </a:ext>
            </a:extLst>
          </p:cNvPr>
          <p:cNvSpPr>
            <a:spLocks noGrp="1"/>
          </p:cNvSpPr>
          <p:nvPr>
            <p:ph type="sldNum" sz="quarter" idx="12"/>
          </p:nvPr>
        </p:nvSpPr>
        <p:spPr/>
        <p:txBody>
          <a:bodyPr/>
          <a:lstStyle/>
          <a:p>
            <a:fld id="{7A682FF0-AA75-4B92-A405-2DF373EE1C9D}" type="slidenum">
              <a:rPr lang="nl-NL" smtClean="0"/>
              <a:t>13</a:t>
            </a:fld>
            <a:endParaRPr lang="nl-NL" dirty="0"/>
          </a:p>
        </p:txBody>
      </p:sp>
      <p:sp>
        <p:nvSpPr>
          <p:cNvPr id="17" name="Tekstvak 16">
            <a:extLst>
              <a:ext uri="{FF2B5EF4-FFF2-40B4-BE49-F238E27FC236}">
                <a16:creationId xmlns:a16="http://schemas.microsoft.com/office/drawing/2014/main" id="{546A1A67-DA7E-4548-B677-BEDFB9C5D33B}"/>
              </a:ext>
            </a:extLst>
          </p:cNvPr>
          <p:cNvSpPr txBox="1"/>
          <p:nvPr/>
        </p:nvSpPr>
        <p:spPr>
          <a:xfrm>
            <a:off x="6071717" y="5711215"/>
            <a:ext cx="3118133" cy="261610"/>
          </a:xfrm>
          <a:prstGeom prst="rect">
            <a:avLst/>
          </a:prstGeom>
          <a:noFill/>
        </p:spPr>
        <p:txBody>
          <a:bodyPr wrap="square" rtlCol="0">
            <a:spAutoFit/>
          </a:bodyPr>
          <a:lstStyle/>
          <a:p>
            <a:pPr algn="r"/>
            <a:r>
              <a:rPr lang="nl-NL" sz="1100" dirty="0"/>
              <a:t>Bron: Bedrijvenregister Zuid-Holland (2019)</a:t>
            </a:r>
          </a:p>
        </p:txBody>
      </p:sp>
      <p:sp>
        <p:nvSpPr>
          <p:cNvPr id="18" name="Tekstvak 17">
            <a:extLst>
              <a:ext uri="{FF2B5EF4-FFF2-40B4-BE49-F238E27FC236}">
                <a16:creationId xmlns:a16="http://schemas.microsoft.com/office/drawing/2014/main" id="{8B2112ED-706D-4524-9392-53F5A771DF68}"/>
              </a:ext>
            </a:extLst>
          </p:cNvPr>
          <p:cNvSpPr txBox="1"/>
          <p:nvPr/>
        </p:nvSpPr>
        <p:spPr>
          <a:xfrm>
            <a:off x="723205" y="5730754"/>
            <a:ext cx="5225419" cy="261610"/>
          </a:xfrm>
          <a:prstGeom prst="rect">
            <a:avLst/>
          </a:prstGeom>
          <a:noFill/>
        </p:spPr>
        <p:txBody>
          <a:bodyPr wrap="square" rtlCol="0">
            <a:spAutoFit/>
          </a:bodyPr>
          <a:lstStyle/>
          <a:p>
            <a:r>
              <a:rPr lang="nl-NL" sz="1100" dirty="0"/>
              <a:t>* Indien bedrijven aangeven hoeveel uitzendkrachten zij aan het werk hebben. </a:t>
            </a:r>
          </a:p>
        </p:txBody>
      </p:sp>
      <p:sp>
        <p:nvSpPr>
          <p:cNvPr id="19" name="Tijdelijke aanduiding voor voettekst 4">
            <a:extLst>
              <a:ext uri="{FF2B5EF4-FFF2-40B4-BE49-F238E27FC236}">
                <a16:creationId xmlns:a16="http://schemas.microsoft.com/office/drawing/2014/main" id="{C8568462-9CBD-4E4F-A85D-63E3FC005081}"/>
              </a:ext>
            </a:extLst>
          </p:cNvPr>
          <p:cNvSpPr>
            <a:spLocks noGrp="1"/>
          </p:cNvSpPr>
          <p:nvPr>
            <p:ph type="ftr" sz="quarter" idx="11"/>
          </p:nvPr>
        </p:nvSpPr>
        <p:spPr>
          <a:xfrm>
            <a:off x="2669121" y="6592893"/>
            <a:ext cx="7179735" cy="179387"/>
          </a:xfrm>
        </p:spPr>
        <p:txBody>
          <a:bodyPr/>
          <a:lstStyle/>
          <a:p>
            <a:pPr>
              <a:defRPr/>
            </a:pPr>
            <a:r>
              <a:rPr lang="en-US" dirty="0" err="1"/>
              <a:t>Economische</a:t>
            </a:r>
            <a:r>
              <a:rPr lang="en-US" dirty="0"/>
              <a:t> impact van het Corona virus Rotterdam</a:t>
            </a:r>
          </a:p>
        </p:txBody>
      </p:sp>
      <p:sp>
        <p:nvSpPr>
          <p:cNvPr id="20" name="Tijdelijke aanduiding voor datum 3">
            <a:extLst>
              <a:ext uri="{FF2B5EF4-FFF2-40B4-BE49-F238E27FC236}">
                <a16:creationId xmlns:a16="http://schemas.microsoft.com/office/drawing/2014/main" id="{22905EF3-3F76-CD4D-A1CD-EBFE190AA797}"/>
              </a:ext>
            </a:extLst>
          </p:cNvPr>
          <p:cNvSpPr>
            <a:spLocks noGrp="1"/>
          </p:cNvSpPr>
          <p:nvPr>
            <p:ph type="dt" sz="half" idx="10"/>
          </p:nvPr>
        </p:nvSpPr>
        <p:spPr>
          <a:xfrm>
            <a:off x="804337" y="6591300"/>
            <a:ext cx="1499305" cy="179388"/>
          </a:xfrm>
        </p:spPr>
        <p:txBody>
          <a:bodyPr/>
          <a:lstStyle/>
          <a:p>
            <a:pPr>
              <a:defRPr/>
            </a:pPr>
            <a:fld id="{73AC649C-A405-9B4A-8C4B-FBE8CA3EAAA3}" type="datetime1">
              <a:rPr lang="nl-NL" smtClean="0"/>
              <a:pPr>
                <a:defRPr/>
              </a:pPr>
              <a:t>9-4-2020</a:t>
            </a:fld>
            <a:endParaRPr lang="en-US" dirty="0"/>
          </a:p>
        </p:txBody>
      </p:sp>
    </p:spTree>
    <p:extLst>
      <p:ext uri="{BB962C8B-B14F-4D97-AF65-F5344CB8AC3E}">
        <p14:creationId xmlns:p14="http://schemas.microsoft.com/office/powerpoint/2010/main" val="4213202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8097E-91CD-487A-9695-F16EE606DA1E}"/>
              </a:ext>
            </a:extLst>
          </p:cNvPr>
          <p:cNvSpPr>
            <a:spLocks noGrp="1"/>
          </p:cNvSpPr>
          <p:nvPr>
            <p:ph type="title"/>
          </p:nvPr>
        </p:nvSpPr>
        <p:spPr/>
        <p:txBody>
          <a:bodyPr/>
          <a:lstStyle/>
          <a:p>
            <a:r>
              <a:rPr lang="nl-NL" dirty="0"/>
              <a:t>Analyse van de belangrijkste sectoren</a:t>
            </a:r>
          </a:p>
        </p:txBody>
      </p:sp>
      <p:sp>
        <p:nvSpPr>
          <p:cNvPr id="3" name="Tijdelijke aanduiding voor verticale tekst 2">
            <a:extLst>
              <a:ext uri="{FF2B5EF4-FFF2-40B4-BE49-F238E27FC236}">
                <a16:creationId xmlns:a16="http://schemas.microsoft.com/office/drawing/2014/main" id="{FAD9970A-957C-4D4E-95E7-925DB92B8E52}"/>
              </a:ext>
            </a:extLst>
          </p:cNvPr>
          <p:cNvSpPr>
            <a:spLocks noGrp="1"/>
          </p:cNvSpPr>
          <p:nvPr>
            <p:ph idx="1"/>
          </p:nvPr>
        </p:nvSpPr>
        <p:spPr/>
        <p:txBody>
          <a:bodyPr/>
          <a:lstStyle/>
          <a:p>
            <a:pPr marL="285750" lvl="0" indent="-285750">
              <a:buFont typeface="Arial" panose="020B0604020202020204" pitchFamily="34" charset="0"/>
              <a:buChar char="•"/>
            </a:pPr>
            <a:r>
              <a:rPr lang="en-US" altLang="nl-NL" sz="1200" dirty="0">
                <a:solidFill>
                  <a:schemeClr val="tx1"/>
                </a:solidFill>
                <a:cs typeface="Arial" pitchFamily="34" charset="0"/>
              </a:rPr>
              <a:t>Sector </a:t>
            </a:r>
            <a:r>
              <a:rPr lang="en-US" altLang="nl-NL" sz="1200" dirty="0" err="1">
                <a:solidFill>
                  <a:schemeClr val="tx1"/>
                </a:solidFill>
                <a:cs typeface="Arial" pitchFamily="34" charset="0"/>
              </a:rPr>
              <a:t>toerisme</a:t>
            </a:r>
            <a:r>
              <a:rPr lang="en-US" altLang="nl-NL" sz="1200" dirty="0">
                <a:solidFill>
                  <a:schemeClr val="tx1"/>
                </a:solidFill>
                <a:cs typeface="Arial" pitchFamily="34" charset="0"/>
              </a:rPr>
              <a:t> </a:t>
            </a:r>
            <a:r>
              <a:rPr lang="en-US" altLang="nl-NL" sz="1200" dirty="0" err="1">
                <a:solidFill>
                  <a:schemeClr val="tx1"/>
                </a:solidFill>
                <a:cs typeface="Arial" pitchFamily="34" charset="0"/>
              </a:rPr>
              <a:t>horeca</a:t>
            </a:r>
            <a:r>
              <a:rPr lang="en-US" altLang="nl-NL" sz="1200" dirty="0">
                <a:solidFill>
                  <a:schemeClr val="tx1"/>
                </a:solidFill>
                <a:cs typeface="Arial" pitchFamily="34" charset="0"/>
              </a:rPr>
              <a:t> </a:t>
            </a:r>
            <a:r>
              <a:rPr lang="en-US" altLang="nl-NL" sz="1200" dirty="0" err="1">
                <a:solidFill>
                  <a:schemeClr val="tx1"/>
                </a:solidFill>
                <a:cs typeface="Arial" pitchFamily="34" charset="0"/>
              </a:rPr>
              <a:t>en</a:t>
            </a:r>
            <a:r>
              <a:rPr lang="en-US" altLang="nl-NL" sz="1200" dirty="0">
                <a:solidFill>
                  <a:schemeClr val="tx1"/>
                </a:solidFill>
                <a:cs typeface="Arial" pitchFamily="34" charset="0"/>
              </a:rPr>
              <a:t> </a:t>
            </a:r>
            <a:r>
              <a:rPr lang="en-US" altLang="nl-NL" sz="1200" dirty="0" err="1">
                <a:solidFill>
                  <a:schemeClr val="tx1"/>
                </a:solidFill>
                <a:cs typeface="Arial" pitchFamily="34" charset="0"/>
              </a:rPr>
              <a:t>cultuur</a:t>
            </a:r>
            <a:endParaRPr lang="en-US" altLang="nl-NL" sz="1200" dirty="0">
              <a:solidFill>
                <a:schemeClr val="tx1"/>
              </a:solidFill>
              <a:cs typeface="Arial" pitchFamily="34" charset="0"/>
            </a:endParaRPr>
          </a:p>
          <a:p>
            <a:pPr marL="285750" indent="-285750">
              <a:buFont typeface="Arial" panose="020B0604020202020204" pitchFamily="34" charset="0"/>
              <a:buChar char="•"/>
            </a:pPr>
            <a:r>
              <a:rPr lang="en-US" altLang="nl-NL" sz="1200" dirty="0">
                <a:solidFill>
                  <a:schemeClr val="tx1"/>
                </a:solidFill>
                <a:cs typeface="Arial" pitchFamily="34" charset="0"/>
              </a:rPr>
              <a:t>Sector </a:t>
            </a:r>
            <a:r>
              <a:rPr lang="en-US" altLang="nl-NL" sz="1200" dirty="0" err="1">
                <a:solidFill>
                  <a:schemeClr val="tx1"/>
                </a:solidFill>
                <a:cs typeface="Arial" pitchFamily="34" charset="0"/>
              </a:rPr>
              <a:t>detailhandel</a:t>
            </a:r>
            <a:endParaRPr lang="en-US" altLang="nl-NL" sz="1200" dirty="0">
              <a:solidFill>
                <a:schemeClr val="tx1"/>
              </a:solidFill>
              <a:cs typeface="Arial" pitchFamily="34" charset="0"/>
            </a:endParaRPr>
          </a:p>
          <a:p>
            <a:pPr marL="285750" lvl="0" indent="-285750">
              <a:buFont typeface="Arial" panose="020B0604020202020204" pitchFamily="34" charset="0"/>
              <a:buChar char="•"/>
            </a:pPr>
            <a:r>
              <a:rPr lang="en-US" altLang="nl-NL" sz="1200" dirty="0">
                <a:solidFill>
                  <a:schemeClr val="tx1"/>
                </a:solidFill>
                <a:cs typeface="Arial" pitchFamily="34" charset="0"/>
              </a:rPr>
              <a:t>Sector transport </a:t>
            </a:r>
            <a:r>
              <a:rPr lang="en-US" altLang="nl-NL" sz="1200" dirty="0" err="1">
                <a:solidFill>
                  <a:schemeClr val="tx1"/>
                </a:solidFill>
                <a:cs typeface="Arial" pitchFamily="34" charset="0"/>
              </a:rPr>
              <a:t>en</a:t>
            </a:r>
            <a:r>
              <a:rPr lang="en-US" altLang="nl-NL" sz="1200" dirty="0">
                <a:solidFill>
                  <a:schemeClr val="tx1"/>
                </a:solidFill>
                <a:cs typeface="Arial" pitchFamily="34" charset="0"/>
              </a:rPr>
              <a:t> </a:t>
            </a:r>
            <a:r>
              <a:rPr lang="en-US" altLang="nl-NL" sz="1200" dirty="0" err="1">
                <a:solidFill>
                  <a:schemeClr val="tx1"/>
                </a:solidFill>
                <a:cs typeface="Arial" pitchFamily="34" charset="0"/>
              </a:rPr>
              <a:t>logistiek</a:t>
            </a:r>
            <a:r>
              <a:rPr lang="en-US" altLang="nl-NL" sz="1200" dirty="0">
                <a:solidFill>
                  <a:schemeClr val="tx1"/>
                </a:solidFill>
                <a:cs typeface="Arial" pitchFamily="34" charset="0"/>
              </a:rPr>
              <a:t> (incl: </a:t>
            </a:r>
            <a:r>
              <a:rPr lang="en-US" altLang="nl-NL" sz="1200" dirty="0" err="1">
                <a:solidFill>
                  <a:schemeClr val="tx1"/>
                </a:solidFill>
                <a:cs typeface="Arial" pitchFamily="34" charset="0"/>
              </a:rPr>
              <a:t>groothandel</a:t>
            </a:r>
            <a:r>
              <a:rPr lang="en-US" altLang="nl-NL" sz="1200" dirty="0">
                <a:solidFill>
                  <a:schemeClr val="tx1"/>
                </a:solidFill>
                <a:cs typeface="Arial" pitchFamily="34" charset="0"/>
              </a:rPr>
              <a:t>)</a:t>
            </a:r>
          </a:p>
          <a:p>
            <a:pPr marL="285750" lvl="0" indent="-285750">
              <a:buFont typeface="Arial" panose="020B0604020202020204" pitchFamily="34" charset="0"/>
              <a:buChar char="•"/>
            </a:pPr>
            <a:r>
              <a:rPr lang="en-US" altLang="nl-NL" sz="1200" dirty="0">
                <a:solidFill>
                  <a:schemeClr val="tx1"/>
                </a:solidFill>
                <a:cs typeface="Arial" pitchFamily="34" charset="0"/>
              </a:rPr>
              <a:t>Sector </a:t>
            </a:r>
            <a:r>
              <a:rPr lang="en-US" altLang="nl-NL" sz="1200" dirty="0" err="1">
                <a:solidFill>
                  <a:schemeClr val="tx1"/>
                </a:solidFill>
                <a:cs typeface="Arial" pitchFamily="34" charset="0"/>
              </a:rPr>
              <a:t>maritiem</a:t>
            </a:r>
            <a:endParaRPr lang="en-US" altLang="nl-NL" sz="1200" dirty="0">
              <a:solidFill>
                <a:schemeClr val="tx1"/>
              </a:solidFill>
              <a:cs typeface="Arial" pitchFamily="34" charset="0"/>
            </a:endParaRPr>
          </a:p>
          <a:p>
            <a:pPr marL="285750" lvl="0" indent="-285750">
              <a:buFont typeface="Arial" panose="020B0604020202020204" pitchFamily="34" charset="0"/>
              <a:buChar char="•"/>
            </a:pPr>
            <a:r>
              <a:rPr lang="en-US" altLang="nl-NL" sz="1200" dirty="0">
                <a:solidFill>
                  <a:schemeClr val="tx1"/>
                </a:solidFill>
                <a:cs typeface="Arial" pitchFamily="34" charset="0"/>
              </a:rPr>
              <a:t>Sector haven en </a:t>
            </a:r>
            <a:r>
              <a:rPr lang="en-US" altLang="nl-NL" sz="1200" dirty="0" err="1">
                <a:solidFill>
                  <a:schemeClr val="tx1"/>
                </a:solidFill>
                <a:cs typeface="Arial" pitchFamily="34" charset="0"/>
              </a:rPr>
              <a:t>industrie</a:t>
            </a:r>
            <a:endParaRPr lang="nl-NL" sz="1200" dirty="0"/>
          </a:p>
        </p:txBody>
      </p:sp>
      <p:sp>
        <p:nvSpPr>
          <p:cNvPr id="5" name="Tijdelijke aanduiding voor dianummer 4">
            <a:extLst>
              <a:ext uri="{FF2B5EF4-FFF2-40B4-BE49-F238E27FC236}">
                <a16:creationId xmlns:a16="http://schemas.microsoft.com/office/drawing/2014/main" id="{F4DFAD2E-E205-4AD9-AFE3-0E2E904F266C}"/>
              </a:ext>
            </a:extLst>
          </p:cNvPr>
          <p:cNvSpPr>
            <a:spLocks noGrp="1"/>
          </p:cNvSpPr>
          <p:nvPr>
            <p:ph type="sldNum" sz="quarter" idx="12"/>
          </p:nvPr>
        </p:nvSpPr>
        <p:spPr/>
        <p:txBody>
          <a:bodyPr/>
          <a:lstStyle/>
          <a:p>
            <a:fld id="{7A682FF0-AA75-4B92-A405-2DF373EE1C9D}" type="slidenum">
              <a:rPr lang="nl-NL" smtClean="0"/>
              <a:t>14</a:t>
            </a:fld>
            <a:endParaRPr lang="nl-NL"/>
          </a:p>
        </p:txBody>
      </p:sp>
      <p:sp>
        <p:nvSpPr>
          <p:cNvPr id="6" name="Tijdelijke aanduiding voor voettekst 4">
            <a:extLst>
              <a:ext uri="{FF2B5EF4-FFF2-40B4-BE49-F238E27FC236}">
                <a16:creationId xmlns:a16="http://schemas.microsoft.com/office/drawing/2014/main" id="{D6747716-0904-FF4B-B086-231F9172AEF0}"/>
              </a:ext>
            </a:extLst>
          </p:cNvPr>
          <p:cNvSpPr>
            <a:spLocks noGrp="1"/>
          </p:cNvSpPr>
          <p:nvPr>
            <p:ph type="ftr" sz="quarter" idx="11"/>
          </p:nvPr>
        </p:nvSpPr>
        <p:spPr>
          <a:xfrm>
            <a:off x="2669121" y="6592893"/>
            <a:ext cx="7179735" cy="179387"/>
          </a:xfrm>
        </p:spPr>
        <p:txBody>
          <a:bodyPr/>
          <a:lstStyle/>
          <a:p>
            <a:pPr>
              <a:defRPr/>
            </a:pPr>
            <a:r>
              <a:rPr lang="en-US" dirty="0" err="1"/>
              <a:t>Economische</a:t>
            </a:r>
            <a:r>
              <a:rPr lang="en-US" dirty="0"/>
              <a:t> impact van het Corona virus Rotterdam</a:t>
            </a:r>
          </a:p>
        </p:txBody>
      </p:sp>
      <p:sp>
        <p:nvSpPr>
          <p:cNvPr id="7" name="Tijdelijke aanduiding voor datum 3">
            <a:extLst>
              <a:ext uri="{FF2B5EF4-FFF2-40B4-BE49-F238E27FC236}">
                <a16:creationId xmlns:a16="http://schemas.microsoft.com/office/drawing/2014/main" id="{0C7CFF1A-0572-1F43-8411-F6B5850B283F}"/>
              </a:ext>
            </a:extLst>
          </p:cNvPr>
          <p:cNvSpPr>
            <a:spLocks noGrp="1"/>
          </p:cNvSpPr>
          <p:nvPr>
            <p:ph type="dt" sz="half" idx="10"/>
          </p:nvPr>
        </p:nvSpPr>
        <p:spPr>
          <a:xfrm>
            <a:off x="804337" y="6591300"/>
            <a:ext cx="1499305" cy="179388"/>
          </a:xfrm>
        </p:spPr>
        <p:txBody>
          <a:bodyPr/>
          <a:lstStyle/>
          <a:p>
            <a:pPr>
              <a:defRPr/>
            </a:pPr>
            <a:fld id="{73AC649C-A405-9B4A-8C4B-FBE8CA3EAAA3}" type="datetime1">
              <a:rPr lang="nl-NL" smtClean="0"/>
              <a:pPr>
                <a:defRPr/>
              </a:pPr>
              <a:t>9-4-2020</a:t>
            </a:fld>
            <a:endParaRPr lang="en-US" dirty="0"/>
          </a:p>
        </p:txBody>
      </p:sp>
    </p:spTree>
    <p:extLst>
      <p:ext uri="{BB962C8B-B14F-4D97-AF65-F5344CB8AC3E}">
        <p14:creationId xmlns:p14="http://schemas.microsoft.com/office/powerpoint/2010/main" val="742675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3D0F4-0A6D-7B4A-99A2-2E90016F131E}"/>
              </a:ext>
            </a:extLst>
          </p:cNvPr>
          <p:cNvSpPr>
            <a:spLocks noGrp="1"/>
          </p:cNvSpPr>
          <p:nvPr>
            <p:ph type="title"/>
          </p:nvPr>
        </p:nvSpPr>
        <p:spPr/>
        <p:txBody>
          <a:bodyPr/>
          <a:lstStyle/>
          <a:p>
            <a:r>
              <a:rPr lang="nl-NL" dirty="0"/>
              <a:t>Impact op Rotterdam sector: Toerisme horeca en cultuur</a:t>
            </a:r>
          </a:p>
        </p:txBody>
      </p:sp>
      <p:sp>
        <p:nvSpPr>
          <p:cNvPr id="3" name="Tijdelijke aanduiding voor inhoud 2">
            <a:extLst>
              <a:ext uri="{FF2B5EF4-FFF2-40B4-BE49-F238E27FC236}">
                <a16:creationId xmlns:a16="http://schemas.microsoft.com/office/drawing/2014/main" id="{870E7A59-7E98-0944-AFE9-A740C14EEB21}"/>
              </a:ext>
            </a:extLst>
          </p:cNvPr>
          <p:cNvSpPr>
            <a:spLocks noGrp="1"/>
          </p:cNvSpPr>
          <p:nvPr>
            <p:ph idx="1"/>
          </p:nvPr>
        </p:nvSpPr>
        <p:spPr>
          <a:xfrm>
            <a:off x="812801" y="992376"/>
            <a:ext cx="4890576" cy="3105062"/>
          </a:xfrm>
        </p:spPr>
        <p:txBody>
          <a:bodyPr/>
          <a:lstStyle/>
          <a:p>
            <a:pPr marL="171450" indent="-171450">
              <a:lnSpc>
                <a:spcPct val="120000"/>
              </a:lnSpc>
              <a:buFont typeface="Arial" panose="020B0604020202020204" pitchFamily="34" charset="0"/>
              <a:buChar char="•"/>
            </a:pPr>
            <a:r>
              <a:rPr lang="nl-NL" sz="1200" dirty="0"/>
              <a:t>Sluiting openbare eet en drink gelegenheden voorlopig tot 28 april. </a:t>
            </a:r>
          </a:p>
          <a:p>
            <a:pPr marL="171450" indent="-171450">
              <a:lnSpc>
                <a:spcPct val="120000"/>
              </a:lnSpc>
              <a:buFont typeface="Arial" panose="020B0604020202020204" pitchFamily="34" charset="0"/>
              <a:buChar char="•"/>
            </a:pPr>
            <a:r>
              <a:rPr lang="nl-NL" sz="1200" dirty="0"/>
              <a:t>KHN gaat uit van een omzetverlies van meer dan 50% voor heel 2020. </a:t>
            </a:r>
          </a:p>
          <a:p>
            <a:pPr marL="171450" indent="-171450">
              <a:lnSpc>
                <a:spcPct val="120000"/>
              </a:lnSpc>
              <a:buFont typeface="Arial" panose="020B0604020202020204" pitchFamily="34" charset="0"/>
              <a:buChar char="•"/>
            </a:pPr>
            <a:r>
              <a:rPr lang="nl-NL" sz="1200" dirty="0"/>
              <a:t>De effecten voor de restaurants en cafés spreken voor zich, zeker voor de restaurants zonder afhaalfunctie.</a:t>
            </a:r>
          </a:p>
          <a:p>
            <a:pPr marL="171450" indent="-171450">
              <a:lnSpc>
                <a:spcPct val="120000"/>
              </a:lnSpc>
              <a:buFont typeface="Arial" panose="020B0604020202020204" pitchFamily="34" charset="0"/>
              <a:buChar char="•"/>
            </a:pPr>
            <a:r>
              <a:rPr lang="nl-NL" sz="1200" dirty="0"/>
              <a:t>De huidige bezettingsgraad in de hotels in Rotterdam is 20%.  </a:t>
            </a:r>
          </a:p>
          <a:p>
            <a:pPr marL="171450" indent="-171450">
              <a:lnSpc>
                <a:spcPct val="120000"/>
              </a:lnSpc>
              <a:buFont typeface="Arial" panose="020B0604020202020204" pitchFamily="34" charset="0"/>
              <a:buChar char="•"/>
            </a:pPr>
            <a:r>
              <a:rPr lang="nl-NL" sz="1200" dirty="0"/>
              <a:t>Gemiddeld besteden bezoekers aan Horeca en voorzieningen ongeveer € 1.000 euro per jaar.</a:t>
            </a:r>
          </a:p>
          <a:p>
            <a:pPr marL="171450" indent="-171450">
              <a:lnSpc>
                <a:spcPct val="120000"/>
              </a:lnSpc>
              <a:buFont typeface="Arial" panose="020B0604020202020204" pitchFamily="34" charset="0"/>
              <a:buChar char="•"/>
            </a:pPr>
            <a:r>
              <a:rPr lang="nl-NL" sz="1200" dirty="0"/>
              <a:t>Hostels verwachten een bezettingsgraad van minder dan 10%. Er zijn vrijwel geen nieuwe boekingen. 6 hostels sluiten.</a:t>
            </a:r>
          </a:p>
          <a:p>
            <a:pPr marL="171450" indent="-171450">
              <a:lnSpc>
                <a:spcPct val="120000"/>
              </a:lnSpc>
              <a:buFont typeface="Arial" panose="020B0604020202020204" pitchFamily="34" charset="0"/>
              <a:buChar char="•"/>
            </a:pPr>
            <a:r>
              <a:rPr lang="nl-NL" sz="1200" dirty="0"/>
              <a:t>Mogelijk worden er ruim 7.000 bedrijven uit deze sector geraakt in Rotterdam. Deze bedrijven hebben ruim 26.000 medewerkers in dienst.</a:t>
            </a:r>
          </a:p>
        </p:txBody>
      </p:sp>
      <p:sp>
        <p:nvSpPr>
          <p:cNvPr id="4" name="Tijdelijke aanduiding voor datum 3">
            <a:extLst>
              <a:ext uri="{FF2B5EF4-FFF2-40B4-BE49-F238E27FC236}">
                <a16:creationId xmlns:a16="http://schemas.microsoft.com/office/drawing/2014/main" id="{E4A00DDE-9D0F-464C-90E2-67CEB4A2D25A}"/>
              </a:ext>
            </a:extLst>
          </p:cNvPr>
          <p:cNvSpPr>
            <a:spLocks noGrp="1"/>
          </p:cNvSpPr>
          <p:nvPr>
            <p:ph type="dt" sz="half" idx="10"/>
          </p:nvPr>
        </p:nvSpPr>
        <p:spPr/>
        <p:txBody>
          <a:bodyPr/>
          <a:lstStyle/>
          <a:p>
            <a:pPr>
              <a:defRPr/>
            </a:pPr>
            <a:fld id="{3265B035-3816-A94B-A934-889F67B0BD93}" type="datetime1">
              <a:rPr lang="nl-NL" smtClean="0"/>
              <a:pPr>
                <a:defRPr/>
              </a:pPr>
              <a:t>9-4-2020</a:t>
            </a:fld>
            <a:endParaRPr lang="en-US" dirty="0"/>
          </a:p>
        </p:txBody>
      </p:sp>
      <p:sp>
        <p:nvSpPr>
          <p:cNvPr id="5" name="Tijdelijke aanduiding voor voettekst 4">
            <a:extLst>
              <a:ext uri="{FF2B5EF4-FFF2-40B4-BE49-F238E27FC236}">
                <a16:creationId xmlns:a16="http://schemas.microsoft.com/office/drawing/2014/main" id="{92BD9AC3-1FDB-6D49-93BA-E0B1CFC39E05}"/>
              </a:ext>
            </a:extLst>
          </p:cNvPr>
          <p:cNvSpPr>
            <a:spLocks noGrp="1"/>
          </p:cNvSpPr>
          <p:nvPr>
            <p:ph type="ftr" sz="quarter" idx="11"/>
          </p:nvPr>
        </p:nvSpPr>
        <p:spPr/>
        <p:txBody>
          <a:bodyPr/>
          <a:lstStyle/>
          <a:p>
            <a:pPr>
              <a:defRPr/>
            </a:pPr>
            <a:r>
              <a:rPr lang="nl-NL" dirty="0"/>
              <a:t>Economische</a:t>
            </a:r>
            <a:r>
              <a:rPr lang="en-US" dirty="0"/>
              <a:t> i</a:t>
            </a:r>
            <a:r>
              <a:rPr lang="en-US" dirty="0">
                <a:solidFill>
                  <a:srgbClr val="18933B"/>
                </a:solidFill>
              </a:rPr>
              <a:t>mp</a:t>
            </a:r>
            <a:r>
              <a:rPr lang="en-US" dirty="0"/>
              <a:t>act van het Corona virus Rotterdam</a:t>
            </a:r>
          </a:p>
        </p:txBody>
      </p:sp>
      <p:sp>
        <p:nvSpPr>
          <p:cNvPr id="6" name="Tijdelijke aanduiding voor dianummer 5">
            <a:extLst>
              <a:ext uri="{FF2B5EF4-FFF2-40B4-BE49-F238E27FC236}">
                <a16:creationId xmlns:a16="http://schemas.microsoft.com/office/drawing/2014/main" id="{87818119-FC1F-A042-A749-84D94A17DDB4}"/>
              </a:ext>
            </a:extLst>
          </p:cNvPr>
          <p:cNvSpPr>
            <a:spLocks noGrp="1"/>
          </p:cNvSpPr>
          <p:nvPr>
            <p:ph type="sldNum" sz="quarter" idx="12"/>
          </p:nvPr>
        </p:nvSpPr>
        <p:spPr/>
        <p:txBody>
          <a:bodyPr/>
          <a:lstStyle/>
          <a:p>
            <a:pPr>
              <a:defRPr/>
            </a:pPr>
            <a:fld id="{A5F1A956-5177-F34D-8217-95F669959E07}" type="slidenum">
              <a:rPr lang="en-US" smtClean="0"/>
              <a:pPr>
                <a:defRPr/>
              </a:pPr>
              <a:t>15</a:t>
            </a:fld>
            <a:endParaRPr lang="en-US" dirty="0"/>
          </a:p>
        </p:txBody>
      </p:sp>
      <p:graphicFrame>
        <p:nvGraphicFramePr>
          <p:cNvPr id="11" name="Tabel 10">
            <a:extLst>
              <a:ext uri="{FF2B5EF4-FFF2-40B4-BE49-F238E27FC236}">
                <a16:creationId xmlns:a16="http://schemas.microsoft.com/office/drawing/2014/main" id="{15C92131-75AD-4A4C-84A6-052061CAFAAC}"/>
              </a:ext>
            </a:extLst>
          </p:cNvPr>
          <p:cNvGraphicFramePr>
            <a:graphicFrameLocks noGrp="1"/>
          </p:cNvGraphicFramePr>
          <p:nvPr>
            <p:extLst>
              <p:ext uri="{D42A27DB-BD31-4B8C-83A1-F6EECF244321}">
                <p14:modId xmlns:p14="http://schemas.microsoft.com/office/powerpoint/2010/main" val="646166567"/>
              </p:ext>
            </p:extLst>
          </p:nvPr>
        </p:nvGraphicFramePr>
        <p:xfrm>
          <a:off x="742110" y="4669891"/>
          <a:ext cx="10087782" cy="1402278"/>
        </p:xfrm>
        <a:graphic>
          <a:graphicData uri="http://schemas.openxmlformats.org/drawingml/2006/table">
            <a:tbl>
              <a:tblPr firstRow="1" bandRow="1">
                <a:tableStyleId>{69012ECD-51FC-41F1-AA8D-1B2483CD663E}</a:tableStyleId>
              </a:tblPr>
              <a:tblGrid>
                <a:gridCol w="4265205">
                  <a:extLst>
                    <a:ext uri="{9D8B030D-6E8A-4147-A177-3AD203B41FA5}">
                      <a16:colId xmlns:a16="http://schemas.microsoft.com/office/drawing/2014/main" val="420270176"/>
                    </a:ext>
                  </a:extLst>
                </a:gridCol>
                <a:gridCol w="1993756">
                  <a:extLst>
                    <a:ext uri="{9D8B030D-6E8A-4147-A177-3AD203B41FA5}">
                      <a16:colId xmlns:a16="http://schemas.microsoft.com/office/drawing/2014/main" val="186650550"/>
                    </a:ext>
                  </a:extLst>
                </a:gridCol>
                <a:gridCol w="1986032">
                  <a:extLst>
                    <a:ext uri="{9D8B030D-6E8A-4147-A177-3AD203B41FA5}">
                      <a16:colId xmlns:a16="http://schemas.microsoft.com/office/drawing/2014/main" val="4243508617"/>
                    </a:ext>
                  </a:extLst>
                </a:gridCol>
                <a:gridCol w="1842789">
                  <a:extLst>
                    <a:ext uri="{9D8B030D-6E8A-4147-A177-3AD203B41FA5}">
                      <a16:colId xmlns:a16="http://schemas.microsoft.com/office/drawing/2014/main" val="1242256810"/>
                    </a:ext>
                  </a:extLst>
                </a:gridCol>
              </a:tblGrid>
              <a:tr h="415783">
                <a:tc>
                  <a:txBody>
                    <a:bodyPr/>
                    <a:lstStyle/>
                    <a:p>
                      <a:r>
                        <a:rPr lang="nl-NL" sz="1200" dirty="0"/>
                        <a:t>Rotterdam (hoge mate van impact)</a:t>
                      </a:r>
                    </a:p>
                  </a:txBody>
                  <a:tcPr anchor="ctr"/>
                </a:tc>
                <a:tc>
                  <a:txBody>
                    <a:bodyPr/>
                    <a:lstStyle/>
                    <a:p>
                      <a:pPr algn="r"/>
                      <a:r>
                        <a:rPr lang="nl-NL" sz="1200" dirty="0"/>
                        <a:t>Aantal bedrijven</a:t>
                      </a:r>
                    </a:p>
                  </a:txBody>
                  <a:tcPr anchor="ctr"/>
                </a:tc>
                <a:tc>
                  <a:txBody>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lang="nl-NL" sz="1200" dirty="0"/>
                        <a:t>Aantal werkzame personen</a:t>
                      </a:r>
                    </a:p>
                  </a:txBody>
                  <a:tcPr anchor="ctr"/>
                </a:tc>
                <a:tc>
                  <a:txBody>
                    <a:bodyPr/>
                    <a:lstStyle/>
                    <a:p>
                      <a:pPr algn="r"/>
                      <a:r>
                        <a:rPr lang="nl-NL" sz="1200" dirty="0"/>
                        <a:t>Uitzendkrachten</a:t>
                      </a:r>
                    </a:p>
                  </a:txBody>
                  <a:tcPr anchor="ctr"/>
                </a:tc>
                <a:extLst>
                  <a:ext uri="{0D108BD9-81ED-4DB2-BD59-A6C34878D82A}">
                    <a16:rowId xmlns:a16="http://schemas.microsoft.com/office/drawing/2014/main" val="3067113121"/>
                  </a:ext>
                </a:extLst>
              </a:tr>
              <a:tr h="315026">
                <a:tc>
                  <a:txBody>
                    <a:bodyPr/>
                    <a:lstStyle/>
                    <a:p>
                      <a:r>
                        <a:rPr lang="nl-NL" sz="1200" dirty="0">
                          <a:solidFill>
                            <a:srgbClr val="18933B"/>
                          </a:solidFill>
                        </a:rPr>
                        <a:t>Cultuur, sport en recreatie</a:t>
                      </a:r>
                    </a:p>
                  </a:txBody>
                  <a:tcPr anchor="ctr">
                    <a:lnR w="3175" cap="flat" cmpd="sng" algn="ctr">
                      <a:solidFill>
                        <a:schemeClr val="accent1"/>
                      </a:solidFill>
                      <a:prstDash val="solid"/>
                      <a:round/>
                      <a:headEnd type="none" w="med" len="med"/>
                      <a:tailEnd type="none" w="med" len="med"/>
                    </a:lnR>
                    <a:lnB w="3175" cap="flat" cmpd="sng" algn="ctr">
                      <a:solidFill>
                        <a:schemeClr val="accent1"/>
                      </a:solidFill>
                      <a:prstDash val="sysDot"/>
                      <a:round/>
                      <a:headEnd type="none" w="med" len="med"/>
                      <a:tailEnd type="none" w="med" len="med"/>
                    </a:lnB>
                  </a:tcPr>
                </a:tc>
                <a:tc>
                  <a:txBody>
                    <a:bodyPr/>
                    <a:lstStyle/>
                    <a:p>
                      <a:pPr algn="r"/>
                      <a:r>
                        <a:rPr lang="nl-NL" sz="1200" dirty="0">
                          <a:solidFill>
                            <a:srgbClr val="18933B"/>
                          </a:solidFill>
                        </a:rPr>
                        <a:t>4.658</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B w="3175" cap="flat" cmpd="sng" algn="ctr">
                      <a:solidFill>
                        <a:schemeClr val="accent1"/>
                      </a:solidFill>
                      <a:prstDash val="sysDot"/>
                      <a:round/>
                      <a:headEnd type="none" w="med" len="med"/>
                      <a:tailEnd type="none" w="med" len="med"/>
                    </a:lnB>
                  </a:tcPr>
                </a:tc>
                <a:tc>
                  <a:txBody>
                    <a:bodyPr/>
                    <a:lstStyle/>
                    <a:p>
                      <a:pPr algn="r"/>
                      <a:r>
                        <a:rPr lang="nl-NL" sz="1200" dirty="0">
                          <a:solidFill>
                            <a:srgbClr val="18933B"/>
                          </a:solidFill>
                        </a:rPr>
                        <a:t>10.216</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B w="3175" cap="flat" cmpd="sng" algn="ctr">
                      <a:solidFill>
                        <a:schemeClr val="accent1"/>
                      </a:solidFill>
                      <a:prstDash val="sysDot"/>
                      <a:round/>
                      <a:headEnd type="none" w="med" len="med"/>
                      <a:tailEnd type="none" w="med" len="med"/>
                    </a:lnB>
                  </a:tcPr>
                </a:tc>
                <a:tc>
                  <a:txBody>
                    <a:bodyPr/>
                    <a:lstStyle/>
                    <a:p>
                      <a:pPr algn="r"/>
                      <a:r>
                        <a:rPr lang="nl-NL" sz="1200" dirty="0">
                          <a:solidFill>
                            <a:srgbClr val="18933B"/>
                          </a:solidFill>
                        </a:rPr>
                        <a:t>101</a:t>
                      </a:r>
                    </a:p>
                  </a:txBody>
                  <a:tcPr anchor="ctr">
                    <a:lnL w="3175" cap="flat" cmpd="sng" algn="ctr">
                      <a:solidFill>
                        <a:schemeClr val="accent1"/>
                      </a:solidFill>
                      <a:prstDash val="solid"/>
                      <a:round/>
                      <a:headEnd type="none" w="med" len="med"/>
                      <a:tailEnd type="none" w="med" len="med"/>
                    </a:lnL>
                    <a:lnB w="3175"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703032491"/>
                  </a:ext>
                </a:extLst>
              </a:tr>
              <a:tr h="315026">
                <a:tc>
                  <a:txBody>
                    <a:bodyPr/>
                    <a:lstStyle/>
                    <a:p>
                      <a:r>
                        <a:rPr lang="nl-NL" sz="1200" dirty="0">
                          <a:solidFill>
                            <a:srgbClr val="18933B"/>
                          </a:solidFill>
                        </a:rPr>
                        <a:t>Logies-, maaltijd- en drankverstrekking</a:t>
                      </a:r>
                    </a:p>
                  </a:txBody>
                  <a:tcPr anchor="ctr">
                    <a:lnR w="3175" cap="flat" cmpd="sng" algn="ctr">
                      <a:solidFill>
                        <a:schemeClr val="accent1"/>
                      </a:solidFill>
                      <a:prstDash val="solid"/>
                      <a:round/>
                      <a:headEnd type="none" w="med" len="med"/>
                      <a:tailEnd type="none" w="med" len="med"/>
                    </a:lnR>
                    <a:lnT w="3175" cap="flat" cmpd="sng" algn="ctr">
                      <a:solidFill>
                        <a:schemeClr val="accent1"/>
                      </a:solidFill>
                      <a:prstDash val="sysDot"/>
                      <a:round/>
                      <a:headEnd type="none" w="med" len="med"/>
                      <a:tailEnd type="none" w="med" len="med"/>
                    </a:lnT>
                    <a:lnB w="3175" cap="flat" cmpd="sng" algn="ctr">
                      <a:solidFill>
                        <a:schemeClr val="accent1"/>
                      </a:solidFill>
                      <a:prstDash val="sysDot"/>
                      <a:round/>
                      <a:headEnd type="none" w="med" len="med"/>
                      <a:tailEnd type="none" w="med" len="med"/>
                    </a:lnB>
                  </a:tcPr>
                </a:tc>
                <a:tc>
                  <a:txBody>
                    <a:bodyPr/>
                    <a:lstStyle/>
                    <a:p>
                      <a:pPr algn="r"/>
                      <a:r>
                        <a:rPr lang="nl-NL" sz="1200" dirty="0">
                          <a:solidFill>
                            <a:srgbClr val="18933B"/>
                          </a:solidFill>
                        </a:rPr>
                        <a:t>2.626</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ysDot"/>
                      <a:round/>
                      <a:headEnd type="none" w="med" len="med"/>
                      <a:tailEnd type="none" w="med" len="med"/>
                    </a:lnT>
                    <a:lnB w="3175" cap="flat" cmpd="sng" algn="ctr">
                      <a:solidFill>
                        <a:schemeClr val="accent1"/>
                      </a:solidFill>
                      <a:prstDash val="sysDot"/>
                      <a:round/>
                      <a:headEnd type="none" w="med" len="med"/>
                      <a:tailEnd type="none" w="med" len="med"/>
                    </a:lnB>
                  </a:tcPr>
                </a:tc>
                <a:tc>
                  <a:txBody>
                    <a:bodyPr/>
                    <a:lstStyle/>
                    <a:p>
                      <a:pPr algn="r"/>
                      <a:r>
                        <a:rPr lang="nl-NL" sz="1200" dirty="0">
                          <a:solidFill>
                            <a:srgbClr val="18933B"/>
                          </a:solidFill>
                        </a:rPr>
                        <a:t>16.267</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ysDot"/>
                      <a:round/>
                      <a:headEnd type="none" w="med" len="med"/>
                      <a:tailEnd type="none" w="med" len="med"/>
                    </a:lnT>
                    <a:lnB w="3175" cap="flat" cmpd="sng" algn="ctr">
                      <a:solidFill>
                        <a:schemeClr val="accent1"/>
                      </a:solidFill>
                      <a:prstDash val="sysDot"/>
                      <a:round/>
                      <a:headEnd type="none" w="med" len="med"/>
                      <a:tailEnd type="none" w="med" len="med"/>
                    </a:lnB>
                  </a:tcPr>
                </a:tc>
                <a:tc>
                  <a:txBody>
                    <a:bodyPr/>
                    <a:lstStyle/>
                    <a:p>
                      <a:pPr algn="r"/>
                      <a:r>
                        <a:rPr lang="nl-NL" sz="1200" dirty="0">
                          <a:solidFill>
                            <a:srgbClr val="18933B"/>
                          </a:solidFill>
                        </a:rPr>
                        <a:t>292</a:t>
                      </a:r>
                    </a:p>
                  </a:txBody>
                  <a:tcPr anchor="ctr">
                    <a:lnL w="3175" cap="flat" cmpd="sng" algn="ctr">
                      <a:solidFill>
                        <a:schemeClr val="accent1"/>
                      </a:solidFill>
                      <a:prstDash val="solid"/>
                      <a:round/>
                      <a:headEnd type="none" w="med" len="med"/>
                      <a:tailEnd type="none" w="med" len="med"/>
                    </a:lnL>
                    <a:lnT w="3175" cap="flat" cmpd="sng" algn="ctr">
                      <a:solidFill>
                        <a:schemeClr val="accent1"/>
                      </a:solidFill>
                      <a:prstDash val="sysDot"/>
                      <a:round/>
                      <a:headEnd type="none" w="med" len="med"/>
                      <a:tailEnd type="none" w="med" len="med"/>
                    </a:lnT>
                    <a:lnB w="3175"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525393690"/>
                  </a:ext>
                </a:extLst>
              </a:tr>
              <a:tr h="315026">
                <a:tc>
                  <a:txBody>
                    <a:bodyPr/>
                    <a:lstStyle/>
                    <a:p>
                      <a:r>
                        <a:rPr lang="nl-NL" sz="1200" b="1" dirty="0">
                          <a:solidFill>
                            <a:srgbClr val="18933B"/>
                          </a:solidFill>
                        </a:rPr>
                        <a:t>Totaal</a:t>
                      </a:r>
                    </a:p>
                  </a:txBody>
                  <a:tcPr anchor="ctr">
                    <a:lnR w="3175" cap="flat" cmpd="sng" algn="ctr">
                      <a:solidFill>
                        <a:schemeClr val="accent1"/>
                      </a:solidFill>
                      <a:prstDash val="solid"/>
                      <a:round/>
                      <a:headEnd type="none" w="med" len="med"/>
                      <a:tailEnd type="none" w="med" len="med"/>
                    </a:lnR>
                    <a:lnT w="3175" cap="flat" cmpd="sng" algn="ctr">
                      <a:solidFill>
                        <a:schemeClr val="accent1"/>
                      </a:solidFill>
                      <a:prstDash val="sysDot"/>
                      <a:round/>
                      <a:headEnd type="none" w="med" len="med"/>
                      <a:tailEnd type="none" w="med" len="med"/>
                    </a:lnT>
                  </a:tcPr>
                </a:tc>
                <a:tc>
                  <a:txBody>
                    <a:bodyPr/>
                    <a:lstStyle/>
                    <a:p>
                      <a:pPr algn="r"/>
                      <a:r>
                        <a:rPr lang="nl-NL" sz="1200" b="1" dirty="0">
                          <a:solidFill>
                            <a:srgbClr val="18933B"/>
                          </a:solidFill>
                        </a:rPr>
                        <a:t>7.284</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ysDot"/>
                      <a:round/>
                      <a:headEnd type="none" w="med" len="med"/>
                      <a:tailEnd type="none" w="med" len="med"/>
                    </a:lnT>
                  </a:tcPr>
                </a:tc>
                <a:tc>
                  <a:txBody>
                    <a:bodyPr/>
                    <a:lstStyle/>
                    <a:p>
                      <a:pPr algn="r"/>
                      <a:r>
                        <a:rPr lang="nl-NL" sz="1200" b="1" dirty="0">
                          <a:solidFill>
                            <a:srgbClr val="18933B"/>
                          </a:solidFill>
                        </a:rPr>
                        <a:t>26.483</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ysDot"/>
                      <a:round/>
                      <a:headEnd type="none" w="med" len="med"/>
                      <a:tailEnd type="none" w="med" len="med"/>
                    </a:lnT>
                  </a:tcPr>
                </a:tc>
                <a:tc>
                  <a:txBody>
                    <a:bodyPr/>
                    <a:lstStyle/>
                    <a:p>
                      <a:pPr algn="r"/>
                      <a:r>
                        <a:rPr lang="nl-NL" sz="1200" b="1" dirty="0">
                          <a:solidFill>
                            <a:srgbClr val="18933B"/>
                          </a:solidFill>
                        </a:rPr>
                        <a:t>393</a:t>
                      </a:r>
                    </a:p>
                  </a:txBody>
                  <a:tcPr anchor="ctr">
                    <a:lnL w="3175" cap="flat" cmpd="sng" algn="ctr">
                      <a:solidFill>
                        <a:schemeClr val="accent1"/>
                      </a:solidFill>
                      <a:prstDash val="solid"/>
                      <a:round/>
                      <a:headEnd type="none" w="med" len="med"/>
                      <a:tailEnd type="none" w="med" len="med"/>
                    </a:lnL>
                    <a:lnT w="3175" cap="flat" cmpd="sng" algn="ctr">
                      <a:solidFill>
                        <a:schemeClr val="accent1"/>
                      </a:solidFill>
                      <a:prstDash val="sysDot"/>
                      <a:round/>
                      <a:headEnd type="none" w="med" len="med"/>
                      <a:tailEnd type="none" w="med" len="med"/>
                    </a:lnT>
                  </a:tcPr>
                </a:tc>
                <a:extLst>
                  <a:ext uri="{0D108BD9-81ED-4DB2-BD59-A6C34878D82A}">
                    <a16:rowId xmlns:a16="http://schemas.microsoft.com/office/drawing/2014/main" val="209480853"/>
                  </a:ext>
                </a:extLst>
              </a:tr>
            </a:tbl>
          </a:graphicData>
        </a:graphic>
      </p:graphicFrame>
      <p:sp>
        <p:nvSpPr>
          <p:cNvPr id="7" name="Tekstvak 6">
            <a:extLst>
              <a:ext uri="{FF2B5EF4-FFF2-40B4-BE49-F238E27FC236}">
                <a16:creationId xmlns:a16="http://schemas.microsoft.com/office/drawing/2014/main" id="{9288782C-8C44-1044-BEC9-DDEC07BBE961}"/>
              </a:ext>
            </a:extLst>
          </p:cNvPr>
          <p:cNvSpPr txBox="1"/>
          <p:nvPr/>
        </p:nvSpPr>
        <p:spPr>
          <a:xfrm>
            <a:off x="9526778" y="6193235"/>
            <a:ext cx="1303114" cy="276999"/>
          </a:xfrm>
          <a:prstGeom prst="rect">
            <a:avLst/>
          </a:prstGeom>
          <a:noFill/>
        </p:spPr>
        <p:txBody>
          <a:bodyPr wrap="none" rtlCol="0">
            <a:spAutoFit/>
          </a:bodyPr>
          <a:lstStyle/>
          <a:p>
            <a:pPr algn="r"/>
            <a:r>
              <a:rPr lang="nl-NL" sz="1200" dirty="0"/>
              <a:t>Bron: LISA 2018</a:t>
            </a:r>
          </a:p>
        </p:txBody>
      </p:sp>
      <p:pic>
        <p:nvPicPr>
          <p:cNvPr id="8" name="Afbeelding 7">
            <a:extLst>
              <a:ext uri="{FF2B5EF4-FFF2-40B4-BE49-F238E27FC236}">
                <a16:creationId xmlns:a16="http://schemas.microsoft.com/office/drawing/2014/main" id="{6ADFDFA1-CF55-4D32-9C0B-30A546D4CC24}"/>
              </a:ext>
            </a:extLst>
          </p:cNvPr>
          <p:cNvPicPr>
            <a:picLocks noChangeAspect="1"/>
          </p:cNvPicPr>
          <p:nvPr/>
        </p:nvPicPr>
        <p:blipFill>
          <a:blip r:embed="rId2"/>
          <a:stretch>
            <a:fillRect/>
          </a:stretch>
        </p:blipFill>
        <p:spPr>
          <a:xfrm>
            <a:off x="5786001" y="928682"/>
            <a:ext cx="6235669" cy="3376218"/>
          </a:xfrm>
          <a:prstGeom prst="rect">
            <a:avLst/>
          </a:prstGeom>
        </p:spPr>
      </p:pic>
    </p:spTree>
    <p:extLst>
      <p:ext uri="{BB962C8B-B14F-4D97-AF65-F5344CB8AC3E}">
        <p14:creationId xmlns:p14="http://schemas.microsoft.com/office/powerpoint/2010/main" val="3326642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D73AB7-2FB9-014E-9CB2-EA5266A2C549}"/>
              </a:ext>
            </a:extLst>
          </p:cNvPr>
          <p:cNvSpPr/>
          <p:nvPr/>
        </p:nvSpPr>
        <p:spPr>
          <a:xfrm>
            <a:off x="812800" y="1765590"/>
            <a:ext cx="10481547" cy="4293566"/>
          </a:xfrm>
          <a:prstGeom prst="rect">
            <a:avLst/>
          </a:prstGeom>
          <a:solidFill>
            <a:schemeClr val="accent1">
              <a:alpha val="9000"/>
            </a:schemeClr>
          </a:solidFill>
          <a:ln w="6350" cap="flat"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91A30E2B-527B-4A4F-9E71-A8EA9F6565B3}"/>
              </a:ext>
            </a:extLst>
          </p:cNvPr>
          <p:cNvSpPr>
            <a:spLocks noGrp="1"/>
          </p:cNvSpPr>
          <p:nvPr>
            <p:ph type="title"/>
          </p:nvPr>
        </p:nvSpPr>
        <p:spPr/>
        <p:txBody>
          <a:bodyPr/>
          <a:lstStyle/>
          <a:p>
            <a:r>
              <a:rPr lang="nl-NL" dirty="0"/>
              <a:t>Hotel bezettingsgraad Rotterdam</a:t>
            </a:r>
          </a:p>
        </p:txBody>
      </p:sp>
      <p:sp>
        <p:nvSpPr>
          <p:cNvPr id="8" name="Tijdelijke aanduiding voor inhoud 7">
            <a:extLst>
              <a:ext uri="{FF2B5EF4-FFF2-40B4-BE49-F238E27FC236}">
                <a16:creationId xmlns:a16="http://schemas.microsoft.com/office/drawing/2014/main" id="{95678CE4-680E-7940-A24A-0F3C0ED5B5C9}"/>
              </a:ext>
            </a:extLst>
          </p:cNvPr>
          <p:cNvSpPr>
            <a:spLocks noGrp="1"/>
          </p:cNvSpPr>
          <p:nvPr>
            <p:ph idx="1"/>
          </p:nvPr>
        </p:nvSpPr>
        <p:spPr/>
        <p:txBody>
          <a:bodyPr/>
          <a:lstStyle/>
          <a:p>
            <a:pPr lvl="0" eaLnBrk="0" hangingPunct="0">
              <a:lnSpc>
                <a:spcPct val="100000"/>
              </a:lnSpc>
            </a:pPr>
            <a:r>
              <a:rPr lang="nl-NL" altLang="nl-NL" sz="1200" b="1" dirty="0">
                <a:solidFill>
                  <a:schemeClr val="tx1"/>
                </a:solidFill>
                <a:latin typeface="Arial" panose="020B0604020202020204" pitchFamily="34" charset="0"/>
                <a:ea typeface="Calibri" panose="020F0502020204030204" pitchFamily="34" charset="0"/>
                <a:cs typeface="Arial" panose="020B0604020202020204" pitchFamily="34" charset="0"/>
              </a:rPr>
              <a:t>Bezettingsgraad</a:t>
            </a:r>
            <a:r>
              <a:rPr lang="nl-NL" altLang="nl-NL" sz="1200" dirty="0">
                <a:solidFill>
                  <a:schemeClr val="tx1"/>
                </a:solidFill>
                <a:latin typeface="Arial" panose="020B0604020202020204" pitchFamily="34" charset="0"/>
                <a:ea typeface="Calibri" panose="020F0502020204030204" pitchFamily="34" charset="0"/>
                <a:cs typeface="Arial" panose="020B0604020202020204" pitchFamily="34" charset="0"/>
              </a:rPr>
              <a:t>, </a:t>
            </a:r>
            <a:br>
              <a:rPr lang="nl-NL" altLang="nl-NL" sz="1200" dirty="0">
                <a:solidFill>
                  <a:schemeClr val="tx1"/>
                </a:solidFill>
                <a:latin typeface="Arial" panose="020B0604020202020204" pitchFamily="34" charset="0"/>
                <a:ea typeface="Calibri" panose="020F0502020204030204" pitchFamily="34" charset="0"/>
                <a:cs typeface="Arial" panose="020B0604020202020204" pitchFamily="34" charset="0"/>
              </a:rPr>
            </a:br>
            <a:r>
              <a:rPr lang="nl-NL" altLang="nl-NL" sz="1200" dirty="0">
                <a:solidFill>
                  <a:schemeClr val="tx1"/>
                </a:solidFill>
                <a:latin typeface="Arial" panose="020B0604020202020204" pitchFamily="34" charset="0"/>
                <a:ea typeface="Calibri" panose="020F0502020204030204" pitchFamily="34" charset="0"/>
                <a:cs typeface="Arial" panose="020B0604020202020204" pitchFamily="34" charset="0"/>
              </a:rPr>
              <a:t>Ontwikkeling tussen 11 januari tot 28 maart 2020 (groene lijn = 2020, gele lijn = 2019):</a:t>
            </a:r>
            <a:endParaRPr lang="nl-NL" altLang="nl-NL" sz="1200" dirty="0">
              <a:solidFill>
                <a:schemeClr val="tx1"/>
              </a:solidFill>
            </a:endParaRPr>
          </a:p>
          <a:p>
            <a:pPr lvl="0" eaLnBrk="0" hangingPunct="0">
              <a:lnSpc>
                <a:spcPct val="100000"/>
              </a:lnSpc>
            </a:pPr>
            <a:endParaRPr lang="nl-NL" altLang="nl-NL" sz="1200" dirty="0">
              <a:solidFill>
                <a:schemeClr val="tx1"/>
              </a:solidFill>
              <a:latin typeface="Arial" panose="020B0604020202020204" pitchFamily="34" charset="0"/>
            </a:endParaRPr>
          </a:p>
          <a:p>
            <a:endParaRPr lang="nl-NL" sz="1200" dirty="0"/>
          </a:p>
        </p:txBody>
      </p:sp>
      <p:sp>
        <p:nvSpPr>
          <p:cNvPr id="4" name="Tijdelijke aanduiding voor datum 3">
            <a:extLst>
              <a:ext uri="{FF2B5EF4-FFF2-40B4-BE49-F238E27FC236}">
                <a16:creationId xmlns:a16="http://schemas.microsoft.com/office/drawing/2014/main" id="{D09CA3C9-6693-4F89-BB4C-0AEDDC20F02F}"/>
              </a:ext>
            </a:extLst>
          </p:cNvPr>
          <p:cNvSpPr>
            <a:spLocks noGrp="1"/>
          </p:cNvSpPr>
          <p:nvPr>
            <p:ph type="dt" sz="half" idx="10"/>
          </p:nvPr>
        </p:nvSpPr>
        <p:spPr/>
        <p:txBody>
          <a:bodyPr/>
          <a:lstStyle/>
          <a:p>
            <a:pPr>
              <a:defRPr/>
            </a:pPr>
            <a:fld id="{3265B035-3816-A94B-A934-889F67B0BD93}" type="datetime1">
              <a:rPr lang="nl-NL" smtClean="0"/>
              <a:pPr>
                <a:defRPr/>
              </a:pPr>
              <a:t>9-4-2020</a:t>
            </a:fld>
            <a:endParaRPr lang="en-US"/>
          </a:p>
        </p:txBody>
      </p:sp>
      <p:sp>
        <p:nvSpPr>
          <p:cNvPr id="5" name="Tijdelijke aanduiding voor voettekst 4">
            <a:extLst>
              <a:ext uri="{FF2B5EF4-FFF2-40B4-BE49-F238E27FC236}">
                <a16:creationId xmlns:a16="http://schemas.microsoft.com/office/drawing/2014/main" id="{87541335-421E-4425-A37A-1629EC23B8C0}"/>
              </a:ext>
            </a:extLst>
          </p:cNvPr>
          <p:cNvSpPr>
            <a:spLocks noGrp="1"/>
          </p:cNvSpPr>
          <p:nvPr>
            <p:ph type="ftr" sz="quarter" idx="11"/>
          </p:nvPr>
        </p:nvSpPr>
        <p:spPr/>
        <p:txBody>
          <a:bodyPr/>
          <a:lstStyle/>
          <a:p>
            <a:pPr>
              <a:defRPr/>
            </a:pPr>
            <a:r>
              <a:rPr lang="en-US"/>
              <a:t>Economische impact van het Corona virus Rotterdam</a:t>
            </a:r>
          </a:p>
        </p:txBody>
      </p:sp>
      <p:sp>
        <p:nvSpPr>
          <p:cNvPr id="6" name="Tijdelijke aanduiding voor dianummer 5">
            <a:extLst>
              <a:ext uri="{FF2B5EF4-FFF2-40B4-BE49-F238E27FC236}">
                <a16:creationId xmlns:a16="http://schemas.microsoft.com/office/drawing/2014/main" id="{E5A2AC4B-9CD5-47C6-B962-33F638506466}"/>
              </a:ext>
            </a:extLst>
          </p:cNvPr>
          <p:cNvSpPr>
            <a:spLocks noGrp="1"/>
          </p:cNvSpPr>
          <p:nvPr>
            <p:ph type="sldNum" sz="quarter" idx="12"/>
          </p:nvPr>
        </p:nvSpPr>
        <p:spPr/>
        <p:txBody>
          <a:bodyPr/>
          <a:lstStyle/>
          <a:p>
            <a:pPr>
              <a:defRPr/>
            </a:pPr>
            <a:fld id="{A5F1A956-5177-F34D-8217-95F669959E07}" type="slidenum">
              <a:rPr lang="en-US" smtClean="0"/>
              <a:pPr>
                <a:defRPr/>
              </a:pPr>
              <a:t>16</a:t>
            </a:fld>
            <a:endParaRPr lang="en-US"/>
          </a:p>
        </p:txBody>
      </p:sp>
      <p:pic>
        <p:nvPicPr>
          <p:cNvPr id="1025" name="Picture 1">
            <a:extLst>
              <a:ext uri="{FF2B5EF4-FFF2-40B4-BE49-F238E27FC236}">
                <a16:creationId xmlns:a16="http://schemas.microsoft.com/office/drawing/2014/main" id="{1B933211-03F2-4169-898D-BC28D1BC5CA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27072" y="1893951"/>
            <a:ext cx="10131997" cy="40368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13124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3D0F4-0A6D-7B4A-99A2-2E90016F131E}"/>
              </a:ext>
            </a:extLst>
          </p:cNvPr>
          <p:cNvSpPr>
            <a:spLocks noGrp="1"/>
          </p:cNvSpPr>
          <p:nvPr>
            <p:ph type="title"/>
          </p:nvPr>
        </p:nvSpPr>
        <p:spPr/>
        <p:txBody>
          <a:bodyPr/>
          <a:lstStyle/>
          <a:p>
            <a:r>
              <a:rPr lang="nl-NL" dirty="0"/>
              <a:t>Impact op Rotterdam sectoren: Detailhandel incl. kappers</a:t>
            </a:r>
          </a:p>
        </p:txBody>
      </p:sp>
      <p:sp>
        <p:nvSpPr>
          <p:cNvPr id="3" name="Tijdelijke aanduiding voor inhoud 2">
            <a:extLst>
              <a:ext uri="{FF2B5EF4-FFF2-40B4-BE49-F238E27FC236}">
                <a16:creationId xmlns:a16="http://schemas.microsoft.com/office/drawing/2014/main" id="{870E7A59-7E98-0944-AFE9-A740C14EEB21}"/>
              </a:ext>
            </a:extLst>
          </p:cNvPr>
          <p:cNvSpPr>
            <a:spLocks noGrp="1"/>
          </p:cNvSpPr>
          <p:nvPr>
            <p:ph idx="1"/>
          </p:nvPr>
        </p:nvSpPr>
        <p:spPr/>
        <p:txBody>
          <a:bodyPr/>
          <a:lstStyle/>
          <a:p>
            <a:pPr marL="171450" indent="-171450">
              <a:lnSpc>
                <a:spcPct val="120000"/>
              </a:lnSpc>
              <a:buFont typeface="Arial" panose="020B0604020202020204" pitchFamily="34" charset="0"/>
              <a:buChar char="•"/>
            </a:pPr>
            <a:r>
              <a:rPr lang="nl-NL" sz="1200" dirty="0"/>
              <a:t>Supermarkten kennen een tijdelijk piek </a:t>
            </a:r>
            <a:r>
              <a:rPr lang="nl-NL" sz="1200" dirty="0" err="1"/>
              <a:t>ivm</a:t>
            </a:r>
            <a:r>
              <a:rPr lang="nl-NL" sz="1200" dirty="0"/>
              <a:t> hamsteren en meer boodschappen van door </a:t>
            </a:r>
            <a:r>
              <a:rPr lang="nl-NL" sz="1200" dirty="0">
                <a:solidFill>
                  <a:schemeClr val="tx1"/>
                </a:solidFill>
              </a:rPr>
              <a:t>gezinnen. Distributiecentra draaien op volle sterke met ook ook een tijdelijke behoefte aan extra personeel. Tevens is er een omzetstijging bij tuincentra en doe het zelf bedrijven. Ook de online bedrijven ziet hun omzet sterk stijgen. Ziekte verzuim supermarkten stijgt.</a:t>
            </a:r>
          </a:p>
          <a:p>
            <a:pPr marL="171450" indent="-171450">
              <a:lnSpc>
                <a:spcPct val="120000"/>
              </a:lnSpc>
              <a:buFont typeface="Arial" panose="020B0604020202020204" pitchFamily="34" charset="0"/>
              <a:buChar char="•"/>
            </a:pPr>
            <a:endParaRPr lang="nl-NL" sz="1200" dirty="0"/>
          </a:p>
          <a:p>
            <a:pPr marL="171450" indent="-171450">
              <a:lnSpc>
                <a:spcPct val="120000"/>
              </a:lnSpc>
              <a:buFont typeface="Arial" panose="020B0604020202020204" pitchFamily="34" charset="0"/>
              <a:buChar char="•"/>
            </a:pPr>
            <a:r>
              <a:rPr lang="nl-NL" sz="1200" dirty="0"/>
              <a:t>Er is grote vraaguitval vooral bij recreatieve centra en in de binnensteden in het bijzonder. Uit passantentellingen blijkt dat de Coolsingel maandag 17 maart 70% minder bezoekers had dan vorige week, tegenover 40% landelijk. </a:t>
            </a:r>
          </a:p>
          <a:p>
            <a:pPr marL="171450" indent="-171450">
              <a:lnSpc>
                <a:spcPct val="120000"/>
              </a:lnSpc>
              <a:buFont typeface="Arial" panose="020B0604020202020204" pitchFamily="34" charset="0"/>
              <a:buChar char="•"/>
            </a:pPr>
            <a:endParaRPr lang="nl-NL" sz="1200" dirty="0"/>
          </a:p>
          <a:p>
            <a:pPr marL="171450" indent="-171450">
              <a:lnSpc>
                <a:spcPct val="120000"/>
              </a:lnSpc>
              <a:buFont typeface="Arial" panose="020B0604020202020204" pitchFamily="34" charset="0"/>
              <a:buChar char="•"/>
            </a:pPr>
            <a:r>
              <a:rPr lang="nl-NL" sz="1200" dirty="0"/>
              <a:t>Winkeliers hebben over het algemeen weinig (financiële) reserves. Traditionele Retail ziet de omzet afnemen en verschuiven naar online. Onduidelijk is nog of deze crisis de online trend gaat versnellen en structurele negatieve effecten gaat hebben op de retailstructuur in Rotterdam.</a:t>
            </a:r>
          </a:p>
          <a:p>
            <a:pPr marL="171450" indent="-171450">
              <a:lnSpc>
                <a:spcPct val="120000"/>
              </a:lnSpc>
              <a:buFont typeface="Arial" panose="020B0604020202020204" pitchFamily="34" charset="0"/>
              <a:buChar char="•"/>
            </a:pPr>
            <a:endParaRPr lang="nl-NL" sz="1200" dirty="0"/>
          </a:p>
          <a:p>
            <a:pPr marL="171450" indent="-171450">
              <a:lnSpc>
                <a:spcPct val="120000"/>
              </a:lnSpc>
              <a:buFont typeface="Arial" panose="020B0604020202020204" pitchFamily="34" charset="0"/>
              <a:buChar char="•"/>
            </a:pPr>
            <a:r>
              <a:rPr lang="nl-NL" sz="1200" dirty="0"/>
              <a:t>Sommige winkels kiezen er nu voor om de openingstijden aan te passen. Ketens als Apple en de Bijenkorf gaan helemaal dicht. Veel winkels zullen gebruik moeten gaan maken van Werktijdsverkorting i.v.m. onvoldoende werk en omzetverlies. De zorgen zijn groot vooral als alle winkels dicht moeten.</a:t>
            </a:r>
          </a:p>
          <a:p>
            <a:pPr marL="171450" indent="-171450">
              <a:lnSpc>
                <a:spcPct val="120000"/>
              </a:lnSpc>
              <a:buFont typeface="Arial" panose="020B0604020202020204" pitchFamily="34" charset="0"/>
              <a:buChar char="•"/>
            </a:pPr>
            <a:endParaRPr lang="nl-NL" sz="1200" dirty="0"/>
          </a:p>
          <a:p>
            <a:pPr marL="171450" indent="-171450">
              <a:lnSpc>
                <a:spcPct val="120000"/>
              </a:lnSpc>
              <a:buFont typeface="Arial" panose="020B0604020202020204" pitchFamily="34" charset="0"/>
              <a:buChar char="•"/>
            </a:pPr>
            <a:r>
              <a:rPr lang="nl-NL" sz="1200" dirty="0"/>
              <a:t>In de groot- en detailhandel gaat het om 9000 vestigingen met 52.700 werknemers.</a:t>
            </a:r>
          </a:p>
        </p:txBody>
      </p:sp>
      <p:sp>
        <p:nvSpPr>
          <p:cNvPr id="4" name="Tijdelijke aanduiding voor datum 3">
            <a:extLst>
              <a:ext uri="{FF2B5EF4-FFF2-40B4-BE49-F238E27FC236}">
                <a16:creationId xmlns:a16="http://schemas.microsoft.com/office/drawing/2014/main" id="{E4A00DDE-9D0F-464C-90E2-67CEB4A2D25A}"/>
              </a:ext>
            </a:extLst>
          </p:cNvPr>
          <p:cNvSpPr>
            <a:spLocks noGrp="1"/>
          </p:cNvSpPr>
          <p:nvPr>
            <p:ph type="dt" sz="half" idx="10"/>
          </p:nvPr>
        </p:nvSpPr>
        <p:spPr/>
        <p:txBody>
          <a:bodyPr/>
          <a:lstStyle/>
          <a:p>
            <a:pPr>
              <a:defRPr/>
            </a:pPr>
            <a:fld id="{3265B035-3816-A94B-A934-889F67B0BD93}" type="datetime1">
              <a:rPr lang="nl-NL" smtClean="0"/>
              <a:pPr>
                <a:defRPr/>
              </a:pPr>
              <a:t>9-4-2020</a:t>
            </a:fld>
            <a:endParaRPr lang="en-US" dirty="0"/>
          </a:p>
        </p:txBody>
      </p:sp>
      <p:sp>
        <p:nvSpPr>
          <p:cNvPr id="5" name="Tijdelijke aanduiding voor voettekst 4">
            <a:extLst>
              <a:ext uri="{FF2B5EF4-FFF2-40B4-BE49-F238E27FC236}">
                <a16:creationId xmlns:a16="http://schemas.microsoft.com/office/drawing/2014/main" id="{92BD9AC3-1FDB-6D49-93BA-E0B1CFC39E05}"/>
              </a:ext>
            </a:extLst>
          </p:cNvPr>
          <p:cNvSpPr>
            <a:spLocks noGrp="1"/>
          </p:cNvSpPr>
          <p:nvPr>
            <p:ph type="ftr" sz="quarter" idx="11"/>
          </p:nvPr>
        </p:nvSpPr>
        <p:spPr/>
        <p:txBody>
          <a:bodyPr/>
          <a:lstStyle/>
          <a:p>
            <a:pPr>
              <a:defRPr/>
            </a:pPr>
            <a:r>
              <a:rPr lang="nl-NL" dirty="0"/>
              <a:t>Economische</a:t>
            </a:r>
            <a:r>
              <a:rPr lang="en-US" dirty="0"/>
              <a:t> impact van het Corona virus Rotterdam</a:t>
            </a:r>
          </a:p>
        </p:txBody>
      </p:sp>
      <p:sp>
        <p:nvSpPr>
          <p:cNvPr id="6" name="Tijdelijke aanduiding voor dianummer 5">
            <a:extLst>
              <a:ext uri="{FF2B5EF4-FFF2-40B4-BE49-F238E27FC236}">
                <a16:creationId xmlns:a16="http://schemas.microsoft.com/office/drawing/2014/main" id="{87818119-FC1F-A042-A749-84D94A17DDB4}"/>
              </a:ext>
            </a:extLst>
          </p:cNvPr>
          <p:cNvSpPr>
            <a:spLocks noGrp="1"/>
          </p:cNvSpPr>
          <p:nvPr>
            <p:ph type="sldNum" sz="quarter" idx="12"/>
          </p:nvPr>
        </p:nvSpPr>
        <p:spPr/>
        <p:txBody>
          <a:bodyPr/>
          <a:lstStyle/>
          <a:p>
            <a:pPr>
              <a:defRPr/>
            </a:pPr>
            <a:fld id="{A5F1A956-5177-F34D-8217-95F669959E07}" type="slidenum">
              <a:rPr lang="en-US" smtClean="0"/>
              <a:pPr>
                <a:defRPr/>
              </a:pPr>
              <a:t>17</a:t>
            </a:fld>
            <a:endParaRPr lang="en-US" dirty="0"/>
          </a:p>
        </p:txBody>
      </p:sp>
    </p:spTree>
    <p:extLst>
      <p:ext uri="{BB962C8B-B14F-4D97-AF65-F5344CB8AC3E}">
        <p14:creationId xmlns:p14="http://schemas.microsoft.com/office/powerpoint/2010/main" val="3306411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34D325-8EE5-46D1-AECF-CAC9976B31A5}"/>
              </a:ext>
            </a:extLst>
          </p:cNvPr>
          <p:cNvSpPr>
            <a:spLocks noGrp="1"/>
          </p:cNvSpPr>
          <p:nvPr>
            <p:ph type="title"/>
          </p:nvPr>
        </p:nvSpPr>
        <p:spPr/>
        <p:txBody>
          <a:bodyPr/>
          <a:lstStyle/>
          <a:p>
            <a:r>
              <a:rPr lang="nl-NL" dirty="0"/>
              <a:t>Impact Rotterdam sectoren: transport en logistiek</a:t>
            </a:r>
          </a:p>
        </p:txBody>
      </p:sp>
      <p:sp>
        <p:nvSpPr>
          <p:cNvPr id="3" name="Tijdelijke aanduiding voor inhoud 2">
            <a:extLst>
              <a:ext uri="{FF2B5EF4-FFF2-40B4-BE49-F238E27FC236}">
                <a16:creationId xmlns:a16="http://schemas.microsoft.com/office/drawing/2014/main" id="{BB5FEB96-24A3-4BD0-BB95-51887E015AFF}"/>
              </a:ext>
            </a:extLst>
          </p:cNvPr>
          <p:cNvSpPr>
            <a:spLocks noGrp="1"/>
          </p:cNvSpPr>
          <p:nvPr>
            <p:ph idx="1"/>
          </p:nvPr>
        </p:nvSpPr>
        <p:spPr/>
        <p:txBody>
          <a:bodyPr/>
          <a:lstStyle/>
          <a:p>
            <a:pPr marL="342900" indent="-342900">
              <a:buFont typeface="Arial" panose="020B0604020202020204" pitchFamily="34" charset="0"/>
              <a:buChar char="•"/>
            </a:pPr>
            <a:r>
              <a:rPr lang="nl-NL" sz="1200" dirty="0"/>
              <a:t>Belangrijke sector in de regio, naast belang vanuit de Maritieme sector, ook voor de tuinbouwsector en de stadslogistiek van belang</a:t>
            </a:r>
          </a:p>
          <a:p>
            <a:pPr marL="342900" indent="-342900">
              <a:buFont typeface="Arial" panose="020B0604020202020204" pitchFamily="34" charset="0"/>
              <a:buChar char="•"/>
            </a:pPr>
            <a:r>
              <a:rPr lang="nl-NL" sz="1200" dirty="0"/>
              <a:t>Stadsdistributie en koeriersdiensten draaien volop. </a:t>
            </a:r>
            <a:r>
              <a:rPr lang="nl-NL" sz="1200" i="1" dirty="0">
                <a:solidFill>
                  <a:schemeClr val="accent1"/>
                </a:solidFill>
              </a:rPr>
              <a:t>Haven zie sheet…</a:t>
            </a:r>
          </a:p>
          <a:p>
            <a:pPr marL="342900" indent="-342900">
              <a:buFont typeface="Arial" panose="020B0604020202020204" pitchFamily="34" charset="0"/>
              <a:buChar char="•"/>
            </a:pPr>
            <a:r>
              <a:rPr lang="nl-NL" sz="1200" dirty="0"/>
              <a:t>Luchtverkeer zware terugval, idem dito de evenementen logistiek</a:t>
            </a:r>
          </a:p>
          <a:p>
            <a:pPr marL="342900" indent="-342900">
              <a:buFont typeface="Arial" panose="020B0604020202020204" pitchFamily="34" charset="0"/>
              <a:buChar char="•"/>
            </a:pPr>
            <a:r>
              <a:rPr lang="nl-NL" sz="1200" dirty="0"/>
              <a:t>Op termijn: vanwege mogelijke verschuiving van productie van ver weg naar nabijheid zal de transportsector ook veranderen  </a:t>
            </a:r>
          </a:p>
          <a:p>
            <a:pPr marL="342900" indent="-342900">
              <a:buFont typeface="Arial" panose="020B0604020202020204" pitchFamily="34" charset="0"/>
              <a:buChar char="•"/>
            </a:pPr>
            <a:r>
              <a:rPr lang="nl-NL" sz="1200" dirty="0"/>
              <a:t>Groothandel kent veel verschillen per segment:</a:t>
            </a:r>
          </a:p>
          <a:p>
            <a:pPr marL="533400" lvl="5" indent="0">
              <a:buFont typeface="Lucida Grande"/>
              <a:buChar char="-"/>
            </a:pPr>
            <a:r>
              <a:rPr lang="nl-NL" sz="1200" dirty="0"/>
              <a:t> Sterke vraaguitval: horeca, non food detailhandel en exportproducten</a:t>
            </a:r>
          </a:p>
          <a:p>
            <a:pPr marL="533400" lvl="5" indent="0">
              <a:buFont typeface="Lucida Grande"/>
              <a:buChar char="-"/>
            </a:pPr>
            <a:r>
              <a:rPr lang="nl-NL" sz="1200" dirty="0"/>
              <a:t> Vraagstijging: food en e-commerce vraagstijging </a:t>
            </a:r>
          </a:p>
          <a:p>
            <a:pPr marL="342900" lvl="4" indent="-342900">
              <a:buFont typeface="Arial" panose="020B0604020202020204" pitchFamily="34" charset="0"/>
              <a:buChar char="•"/>
            </a:pPr>
            <a:endParaRPr lang="nl-NL" sz="1200" dirty="0"/>
          </a:p>
          <a:p>
            <a:pPr lvl="4" indent="0">
              <a:buNone/>
            </a:pPr>
            <a:r>
              <a:rPr lang="nl-NL" sz="1200" i="1" dirty="0">
                <a:solidFill>
                  <a:schemeClr val="tx1"/>
                </a:solidFill>
              </a:rPr>
              <a:t>Cijfers groothandel staan onder detail en groothandel, maar zij zijn een schakel in de transport en logistieke cluster</a:t>
            </a:r>
          </a:p>
          <a:p>
            <a:endParaRPr lang="nl-NL" sz="1200" dirty="0"/>
          </a:p>
          <a:p>
            <a:pPr marL="342900" indent="-342900">
              <a:buFont typeface="Arial" panose="020B0604020202020204" pitchFamily="34" charset="0"/>
              <a:buChar char="•"/>
            </a:pPr>
            <a:endParaRPr lang="nl-NL" sz="1200" dirty="0"/>
          </a:p>
          <a:p>
            <a:endParaRPr lang="nl-NL" sz="1200" dirty="0"/>
          </a:p>
          <a:p>
            <a:endParaRPr lang="nl-NL" sz="1200" dirty="0"/>
          </a:p>
          <a:p>
            <a:endParaRPr lang="nl-NL" sz="1200" dirty="0"/>
          </a:p>
          <a:p>
            <a:pPr marL="342900" indent="-342900">
              <a:buFont typeface="Arial" panose="020B0604020202020204" pitchFamily="34" charset="0"/>
              <a:buChar char="•"/>
            </a:pPr>
            <a:endParaRPr lang="nl-NL" sz="1200" dirty="0"/>
          </a:p>
          <a:p>
            <a:pPr marL="342900" indent="-342900">
              <a:buFont typeface="Arial" panose="020B0604020202020204" pitchFamily="34" charset="0"/>
              <a:buChar char="•"/>
            </a:pPr>
            <a:endParaRPr lang="nl-NL" sz="1200" dirty="0"/>
          </a:p>
        </p:txBody>
      </p:sp>
      <p:sp>
        <p:nvSpPr>
          <p:cNvPr id="4" name="Tijdelijke aanduiding voor datum 3">
            <a:extLst>
              <a:ext uri="{FF2B5EF4-FFF2-40B4-BE49-F238E27FC236}">
                <a16:creationId xmlns:a16="http://schemas.microsoft.com/office/drawing/2014/main" id="{25DBE1CC-DA42-4169-903A-CE5D294C5A2A}"/>
              </a:ext>
            </a:extLst>
          </p:cNvPr>
          <p:cNvSpPr>
            <a:spLocks noGrp="1"/>
          </p:cNvSpPr>
          <p:nvPr>
            <p:ph type="dt" sz="half" idx="10"/>
          </p:nvPr>
        </p:nvSpPr>
        <p:spPr/>
        <p:txBody>
          <a:bodyPr/>
          <a:lstStyle/>
          <a:p>
            <a:pPr>
              <a:defRPr/>
            </a:pPr>
            <a:fld id="{3265B035-3816-A94B-A934-889F67B0BD93}" type="datetime1">
              <a:rPr lang="nl-NL" smtClean="0"/>
              <a:pPr>
                <a:defRPr/>
              </a:pPr>
              <a:t>9-4-2020</a:t>
            </a:fld>
            <a:endParaRPr lang="en-US"/>
          </a:p>
        </p:txBody>
      </p:sp>
      <p:sp>
        <p:nvSpPr>
          <p:cNvPr id="5" name="Tijdelijke aanduiding voor voettekst 4">
            <a:extLst>
              <a:ext uri="{FF2B5EF4-FFF2-40B4-BE49-F238E27FC236}">
                <a16:creationId xmlns:a16="http://schemas.microsoft.com/office/drawing/2014/main" id="{4AC9EFEC-1447-414E-89A7-F3F8EDE36241}"/>
              </a:ext>
            </a:extLst>
          </p:cNvPr>
          <p:cNvSpPr>
            <a:spLocks noGrp="1"/>
          </p:cNvSpPr>
          <p:nvPr>
            <p:ph type="ftr" sz="quarter" idx="11"/>
          </p:nvPr>
        </p:nvSpPr>
        <p:spPr/>
        <p:txBody>
          <a:bodyPr/>
          <a:lstStyle/>
          <a:p>
            <a:pPr>
              <a:defRPr/>
            </a:pPr>
            <a:r>
              <a:rPr lang="en-US"/>
              <a:t>Economische impact van het Corona virus Rotterdam</a:t>
            </a:r>
          </a:p>
        </p:txBody>
      </p:sp>
      <p:sp>
        <p:nvSpPr>
          <p:cNvPr id="6" name="Tijdelijke aanduiding voor dianummer 5">
            <a:extLst>
              <a:ext uri="{FF2B5EF4-FFF2-40B4-BE49-F238E27FC236}">
                <a16:creationId xmlns:a16="http://schemas.microsoft.com/office/drawing/2014/main" id="{D15ECC6C-13D7-4417-B1FD-233C4F8089CC}"/>
              </a:ext>
            </a:extLst>
          </p:cNvPr>
          <p:cNvSpPr>
            <a:spLocks noGrp="1"/>
          </p:cNvSpPr>
          <p:nvPr>
            <p:ph type="sldNum" sz="quarter" idx="12"/>
          </p:nvPr>
        </p:nvSpPr>
        <p:spPr/>
        <p:txBody>
          <a:bodyPr/>
          <a:lstStyle/>
          <a:p>
            <a:pPr>
              <a:defRPr/>
            </a:pPr>
            <a:fld id="{A5F1A956-5177-F34D-8217-95F669959E07}" type="slidenum">
              <a:rPr lang="en-US" smtClean="0"/>
              <a:pPr>
                <a:defRPr/>
              </a:pPr>
              <a:t>18</a:t>
            </a:fld>
            <a:endParaRPr lang="en-US"/>
          </a:p>
        </p:txBody>
      </p:sp>
    </p:spTree>
    <p:extLst>
      <p:ext uri="{BB962C8B-B14F-4D97-AF65-F5344CB8AC3E}">
        <p14:creationId xmlns:p14="http://schemas.microsoft.com/office/powerpoint/2010/main" val="4096372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6C2E3A-83E9-464E-9335-7D09B361CE06}"/>
              </a:ext>
            </a:extLst>
          </p:cNvPr>
          <p:cNvSpPr>
            <a:spLocks noGrp="1"/>
          </p:cNvSpPr>
          <p:nvPr>
            <p:ph type="title"/>
          </p:nvPr>
        </p:nvSpPr>
        <p:spPr/>
        <p:txBody>
          <a:bodyPr/>
          <a:lstStyle/>
          <a:p>
            <a:r>
              <a:rPr lang="nl-NL" dirty="0"/>
              <a:t>Impact Rotterdam Maritiem</a:t>
            </a:r>
          </a:p>
        </p:txBody>
      </p:sp>
      <p:sp>
        <p:nvSpPr>
          <p:cNvPr id="7" name="Tijdelijke aanduiding voor inhoud 6">
            <a:extLst>
              <a:ext uri="{FF2B5EF4-FFF2-40B4-BE49-F238E27FC236}">
                <a16:creationId xmlns:a16="http://schemas.microsoft.com/office/drawing/2014/main" id="{11DB67BB-E7A0-4078-9D74-BADFE7B1BCF0}"/>
              </a:ext>
            </a:extLst>
          </p:cNvPr>
          <p:cNvSpPr>
            <a:spLocks noGrp="1"/>
          </p:cNvSpPr>
          <p:nvPr>
            <p:ph idx="1"/>
          </p:nvPr>
        </p:nvSpPr>
        <p:spPr>
          <a:xfrm>
            <a:off x="812800" y="1046164"/>
            <a:ext cx="10898717" cy="5298886"/>
          </a:xfrm>
          <a:prstGeom prst="rect">
            <a:avLst/>
          </a:prstGeom>
        </p:spPr>
        <p:txBody>
          <a:bodyPr wrap="square">
            <a:spAutoFit/>
          </a:bodyPr>
          <a:lstStyle/>
          <a:p>
            <a:pPr>
              <a:lnSpc>
                <a:spcPts val="1800"/>
              </a:lnSpc>
              <a:spcAft>
                <a:spcPts val="0"/>
              </a:spcAft>
            </a:pPr>
            <a:r>
              <a:rPr lang="nl-NL" sz="1100" b="1" dirty="0">
                <a:solidFill>
                  <a:schemeClr val="tx1"/>
                </a:solidFill>
                <a:latin typeface="Arial" panose="020B0604020202020204" pitchFamily="34" charset="0"/>
                <a:ea typeface="Calibri" panose="020F0502020204030204" pitchFamily="34" charset="0"/>
                <a:cs typeface="Arial" panose="020B0604020202020204" pitchFamily="34" charset="0"/>
              </a:rPr>
              <a:t>Financiering werkkapitaal</a:t>
            </a:r>
            <a:endParaRPr lang="nl-NL"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ts val="1800"/>
              </a:lnSpc>
              <a:spcAft>
                <a:spcPts val="0"/>
              </a:spcAft>
            </a:pPr>
            <a:r>
              <a:rPr lang="nl-NL" sz="1100" dirty="0">
                <a:solidFill>
                  <a:schemeClr val="tx1"/>
                </a:solidFill>
                <a:latin typeface="Arial" panose="020B0604020202020204" pitchFamily="34" charset="0"/>
                <a:ea typeface="Calibri" panose="020F0502020204030204" pitchFamily="34" charset="0"/>
                <a:cs typeface="Arial" panose="020B0604020202020204" pitchFamily="34" charset="0"/>
              </a:rPr>
              <a:t>Klanten, banken en investeerders betalen bij levering van kapitaalgoederen of diensten. Hierdoor worden exporteurs, zoals veel scheepswerven en maritieme toeleveranciers, gedwongen een groot deel van de productie zelf voor te financieren en wordt de beschikbare kredietruimte verder beperkt. Als de banken geen kredietlijnen open houden en daarmee de liquiditeit garanderen, is er een groot risico dat bedrijven omvallen. Banken financieren alleen werkkapitaal als betalingen verzekerd zijn. Dat is in deze situatie onzeker. Er moet een aantal gecombineerde acties worden genomen om bedrijven in deze situatie te helpen.</a:t>
            </a:r>
          </a:p>
          <a:p>
            <a:pPr>
              <a:lnSpc>
                <a:spcPts val="1800"/>
              </a:lnSpc>
              <a:spcAft>
                <a:spcPts val="0"/>
              </a:spcAft>
            </a:pPr>
            <a:endParaRPr lang="nl-NL" sz="11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ts val="1800"/>
              </a:lnSpc>
              <a:spcAft>
                <a:spcPts val="0"/>
              </a:spcAft>
            </a:pPr>
            <a:r>
              <a:rPr lang="nl-NL" sz="1100" b="1" dirty="0">
                <a:solidFill>
                  <a:schemeClr val="tx1"/>
                </a:solidFill>
                <a:latin typeface="Arial" panose="020B0604020202020204" pitchFamily="34" charset="0"/>
                <a:ea typeface="Calibri" panose="020F0502020204030204" pitchFamily="34" charset="0"/>
                <a:cs typeface="Arial" panose="020B0604020202020204" pitchFamily="34" charset="0"/>
              </a:rPr>
              <a:t>Acute vraag uitval</a:t>
            </a:r>
            <a:endParaRPr lang="nl-NL"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ts val="1800"/>
              </a:lnSpc>
              <a:spcAft>
                <a:spcPts val="0"/>
              </a:spcAft>
            </a:pPr>
            <a:r>
              <a:rPr lang="nl-NL" sz="1100" dirty="0">
                <a:solidFill>
                  <a:schemeClr val="tx1"/>
                </a:solidFill>
                <a:latin typeface="Arial" panose="020B0604020202020204" pitchFamily="34" charset="0"/>
                <a:ea typeface="Calibri" panose="020F0502020204030204" pitchFamily="34" charset="0"/>
                <a:cs typeface="Arial" panose="020B0604020202020204" pitchFamily="34" charset="0"/>
              </a:rPr>
              <a:t>De maritieme maakindustrie kampt met acute vraaguitval door het annuleren, vertragen en niet tekenen van orders. Ook ontstaan er liquiditeitsproblemen. Door een aantal al geplande overheidsinvesteringen sneller te doen en anderen naar voren te halen, wordt de maritieme maakindustrie gestimuleerd zonder dat dit extra (steun)geld kost.</a:t>
            </a:r>
          </a:p>
          <a:p>
            <a:pPr>
              <a:lnSpc>
                <a:spcPts val="1800"/>
              </a:lnSpc>
              <a:spcAft>
                <a:spcPts val="0"/>
              </a:spcAft>
            </a:pPr>
            <a:r>
              <a:rPr lang="nl-NL" sz="1100" i="1" dirty="0">
                <a:solidFill>
                  <a:schemeClr val="tx1"/>
                </a:solidFill>
                <a:latin typeface="Arial" panose="020B0604020202020204" pitchFamily="34" charset="0"/>
                <a:ea typeface="Calibri" panose="020F0502020204030204" pitchFamily="34" charset="0"/>
                <a:cs typeface="Arial" panose="020B0604020202020204" pitchFamily="34" charset="0"/>
              </a:rPr>
              <a:t> </a:t>
            </a:r>
            <a:endParaRPr lang="nl-NL"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ts val="1800"/>
              </a:lnSpc>
              <a:spcAft>
                <a:spcPts val="0"/>
              </a:spcAft>
            </a:pPr>
            <a:r>
              <a:rPr lang="nl-NL" sz="1100" b="1" dirty="0">
                <a:solidFill>
                  <a:schemeClr val="tx1"/>
                </a:solidFill>
                <a:latin typeface="Arial" panose="020B0604020202020204" pitchFamily="34" charset="0"/>
                <a:ea typeface="Calibri" panose="020F0502020204030204" pitchFamily="34" charset="0"/>
                <a:cs typeface="Arial" panose="020B0604020202020204" pitchFamily="34" charset="0"/>
              </a:rPr>
              <a:t>Vertraging binnenvaart casco’s</a:t>
            </a:r>
            <a:endParaRPr lang="nl-NL"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ts val="1800"/>
              </a:lnSpc>
              <a:spcAft>
                <a:spcPts val="0"/>
              </a:spcAft>
            </a:pPr>
            <a:r>
              <a:rPr lang="nl-NL" sz="1100" dirty="0">
                <a:solidFill>
                  <a:schemeClr val="tx1"/>
                </a:solidFill>
                <a:latin typeface="Arial" panose="020B0604020202020204" pitchFamily="34" charset="0"/>
                <a:ea typeface="Calibri" panose="020F0502020204030204" pitchFamily="34" charset="0"/>
                <a:cs typeface="Arial" panose="020B0604020202020204" pitchFamily="34" charset="0"/>
              </a:rPr>
              <a:t>Als gevolg van de Corona uitbraak zijn casco’s vertraagd van binnenvaartschepen die in het buitenland worden gebouwd om in Nederland te worden afgebouwd. Hierdoor zal de EU Stage V overgangstermijn voor de inbouw van CCR2 motoren (1 juli 2021) overschreden worden.</a:t>
            </a:r>
          </a:p>
          <a:p>
            <a:pPr>
              <a:lnSpc>
                <a:spcPts val="1800"/>
              </a:lnSpc>
              <a:spcAft>
                <a:spcPts val="0"/>
              </a:spcAft>
            </a:pPr>
            <a:endParaRPr lang="nl-NL" sz="11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ts val="1800"/>
              </a:lnSpc>
              <a:spcAft>
                <a:spcPts val="0"/>
              </a:spcAft>
            </a:pPr>
            <a:r>
              <a:rPr lang="nl-NL" sz="1100" b="1" dirty="0">
                <a:solidFill>
                  <a:schemeClr val="tx1"/>
                </a:solidFill>
                <a:latin typeface="Arial" panose="020B0604020202020204" pitchFamily="34" charset="0"/>
                <a:ea typeface="Calibri" panose="020F0502020204030204" pitchFamily="34" charset="0"/>
                <a:cs typeface="Arial" panose="020B0604020202020204" pitchFamily="34" charset="0"/>
              </a:rPr>
              <a:t>Vertraging nieuwbouw zeeschepen</a:t>
            </a:r>
            <a:endParaRPr lang="nl-NL"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ts val="1800"/>
              </a:lnSpc>
              <a:spcAft>
                <a:spcPts val="0"/>
              </a:spcAft>
            </a:pPr>
            <a:r>
              <a:rPr lang="nl-NL" sz="1100" dirty="0">
                <a:solidFill>
                  <a:schemeClr val="tx1"/>
                </a:solidFill>
                <a:latin typeface="Arial" panose="020B0604020202020204" pitchFamily="34" charset="0"/>
                <a:ea typeface="Calibri" panose="020F0502020204030204" pitchFamily="34" charset="0"/>
                <a:cs typeface="Arial" panose="020B0604020202020204" pitchFamily="34" charset="0"/>
              </a:rPr>
              <a:t>Door vertraging in de productie zullen nieuwbouw zeeschepen later worden opgeleverd. Schepen worden ontworpen, gebouwd en gekeurd aan de hand van op dat moment geldende regels. Bij vertraging kunnen er nieuwe regels van kracht zijn waar schepen aan moeten voldoen. Dit levert grote problemen op: keuringen moeten opnieuw worden uitgevoerd, mogelijk zijn er aanpassingen nodig in het ontwerp en het inmiddels gebouwde schip en het kan voorkomen dat al gekochte en geïnstalleerde apparatuur moet worden vervangen. Voor vertraging door de mondiale Corona crisis moet een coulanceregeling komen. NMT en SEA Europe zullen hiervoor voorstellen indienen bij de IMO.</a:t>
            </a:r>
          </a:p>
          <a:p>
            <a:pPr>
              <a:lnSpc>
                <a:spcPts val="1800"/>
              </a:lnSpc>
              <a:spcAft>
                <a:spcPts val="0"/>
              </a:spcAft>
            </a:pPr>
            <a:endParaRPr lang="nl-NL" sz="11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ts val="1800"/>
              </a:lnSpc>
              <a:spcAft>
                <a:spcPts val="0"/>
              </a:spcAft>
            </a:pPr>
            <a:r>
              <a:rPr lang="nl-NL" sz="1100" b="1" dirty="0">
                <a:solidFill>
                  <a:schemeClr val="tx1"/>
                </a:solidFill>
                <a:latin typeface="Arial" panose="020B0604020202020204" pitchFamily="34" charset="0"/>
                <a:ea typeface="Calibri" panose="020F0502020204030204" pitchFamily="34" charset="0"/>
                <a:cs typeface="Arial" panose="020B0604020202020204" pitchFamily="34" charset="0"/>
              </a:rPr>
              <a:t>Beschikbaarheid arbeidskrachten</a:t>
            </a:r>
            <a:endParaRPr lang="nl-NL"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ts val="1800"/>
              </a:lnSpc>
              <a:spcAft>
                <a:spcPts val="0"/>
              </a:spcAft>
            </a:pPr>
            <a:r>
              <a:rPr lang="nl-NL" sz="1100" dirty="0">
                <a:solidFill>
                  <a:schemeClr val="tx1"/>
                </a:solidFill>
                <a:latin typeface="Arial" panose="020B0604020202020204" pitchFamily="34" charset="0"/>
                <a:ea typeface="Calibri" panose="020F0502020204030204" pitchFamily="34" charset="0"/>
                <a:cs typeface="Arial" panose="020B0604020202020204" pitchFamily="34" charset="0"/>
              </a:rPr>
              <a:t>Bedrijven ondervinden op dit moment problemen met de repatriëring van medewerkers uit het buitenland of terug naar hun thuisland. Daarnaast is het hoogst onzeker of buitenlandse arbeidskrachten weer op tijd in Nederland terug (kunnen) zijn wanneer de productie hier weer opstart.</a:t>
            </a:r>
          </a:p>
        </p:txBody>
      </p:sp>
      <p:sp>
        <p:nvSpPr>
          <p:cNvPr id="4" name="Tijdelijke aanduiding voor datum 3">
            <a:extLst>
              <a:ext uri="{FF2B5EF4-FFF2-40B4-BE49-F238E27FC236}">
                <a16:creationId xmlns:a16="http://schemas.microsoft.com/office/drawing/2014/main" id="{A864531C-5091-46A4-A758-7129D4407D1E}"/>
              </a:ext>
            </a:extLst>
          </p:cNvPr>
          <p:cNvSpPr>
            <a:spLocks noGrp="1"/>
          </p:cNvSpPr>
          <p:nvPr>
            <p:ph type="dt" sz="half" idx="10"/>
          </p:nvPr>
        </p:nvSpPr>
        <p:spPr/>
        <p:txBody>
          <a:bodyPr/>
          <a:lstStyle/>
          <a:p>
            <a:pPr>
              <a:defRPr/>
            </a:pPr>
            <a:fld id="{3265B035-3816-A94B-A934-889F67B0BD93}" type="datetime1">
              <a:rPr lang="nl-NL" smtClean="0"/>
              <a:pPr>
                <a:defRPr/>
              </a:pPr>
              <a:t>9-4-2020</a:t>
            </a:fld>
            <a:endParaRPr lang="en-US"/>
          </a:p>
        </p:txBody>
      </p:sp>
      <p:sp>
        <p:nvSpPr>
          <p:cNvPr id="5" name="Tijdelijke aanduiding voor voettekst 4">
            <a:extLst>
              <a:ext uri="{FF2B5EF4-FFF2-40B4-BE49-F238E27FC236}">
                <a16:creationId xmlns:a16="http://schemas.microsoft.com/office/drawing/2014/main" id="{7B249C98-CC28-406F-A14F-20FD1F5C7325}"/>
              </a:ext>
            </a:extLst>
          </p:cNvPr>
          <p:cNvSpPr>
            <a:spLocks noGrp="1"/>
          </p:cNvSpPr>
          <p:nvPr>
            <p:ph type="ftr" sz="quarter" idx="11"/>
          </p:nvPr>
        </p:nvSpPr>
        <p:spPr/>
        <p:txBody>
          <a:bodyPr/>
          <a:lstStyle/>
          <a:p>
            <a:pPr>
              <a:defRPr/>
            </a:pPr>
            <a:r>
              <a:rPr lang="en-US"/>
              <a:t>Economische impact van het Corona virus Rotterdam</a:t>
            </a:r>
          </a:p>
        </p:txBody>
      </p:sp>
      <p:sp>
        <p:nvSpPr>
          <p:cNvPr id="6" name="Tijdelijke aanduiding voor dianummer 5">
            <a:extLst>
              <a:ext uri="{FF2B5EF4-FFF2-40B4-BE49-F238E27FC236}">
                <a16:creationId xmlns:a16="http://schemas.microsoft.com/office/drawing/2014/main" id="{0016E73D-4C79-4272-B151-3306475D26DC}"/>
              </a:ext>
            </a:extLst>
          </p:cNvPr>
          <p:cNvSpPr>
            <a:spLocks noGrp="1"/>
          </p:cNvSpPr>
          <p:nvPr>
            <p:ph type="sldNum" sz="quarter" idx="12"/>
          </p:nvPr>
        </p:nvSpPr>
        <p:spPr/>
        <p:txBody>
          <a:bodyPr/>
          <a:lstStyle/>
          <a:p>
            <a:pPr>
              <a:defRPr/>
            </a:pPr>
            <a:fld id="{A5F1A956-5177-F34D-8217-95F669959E07}" type="slidenum">
              <a:rPr lang="en-US" smtClean="0"/>
              <a:pPr>
                <a:defRPr/>
              </a:pPr>
              <a:t>19</a:t>
            </a:fld>
            <a:endParaRPr lang="en-US"/>
          </a:p>
        </p:txBody>
      </p:sp>
    </p:spTree>
    <p:extLst>
      <p:ext uri="{BB962C8B-B14F-4D97-AF65-F5344CB8AC3E}">
        <p14:creationId xmlns:p14="http://schemas.microsoft.com/office/powerpoint/2010/main" val="311435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81AD36-55BB-43EE-BDBE-0B255E6BD950}"/>
              </a:ext>
            </a:extLst>
          </p:cNvPr>
          <p:cNvSpPr>
            <a:spLocks noGrp="1"/>
          </p:cNvSpPr>
          <p:nvPr>
            <p:ph type="title"/>
          </p:nvPr>
        </p:nvSpPr>
        <p:spPr>
          <a:xfrm>
            <a:off x="804337" y="393696"/>
            <a:ext cx="8892117" cy="565149"/>
          </a:xfrm>
        </p:spPr>
        <p:txBody>
          <a:bodyPr/>
          <a:lstStyle/>
          <a:p>
            <a:r>
              <a:rPr lang="nl-NL" dirty="0"/>
              <a:t>In dit nummer: </a:t>
            </a:r>
          </a:p>
        </p:txBody>
      </p:sp>
      <p:sp>
        <p:nvSpPr>
          <p:cNvPr id="3" name="Tijdelijke aanduiding voor inhoud 2">
            <a:extLst>
              <a:ext uri="{FF2B5EF4-FFF2-40B4-BE49-F238E27FC236}">
                <a16:creationId xmlns:a16="http://schemas.microsoft.com/office/drawing/2014/main" id="{720158A2-4A86-4F6D-87E3-FDD61AE30E7C}"/>
              </a:ext>
            </a:extLst>
          </p:cNvPr>
          <p:cNvSpPr>
            <a:spLocks noGrp="1"/>
          </p:cNvSpPr>
          <p:nvPr>
            <p:ph idx="1"/>
          </p:nvPr>
        </p:nvSpPr>
        <p:spPr>
          <a:xfrm>
            <a:off x="814919" y="979493"/>
            <a:ext cx="10898717" cy="5202236"/>
          </a:xfrm>
        </p:spPr>
        <p:txBody>
          <a:bodyPr/>
          <a:lstStyle/>
          <a:p>
            <a:pPr marL="285750" indent="-285750">
              <a:lnSpc>
                <a:spcPct val="120000"/>
              </a:lnSpc>
              <a:buFont typeface="Arial" panose="020B0604020202020204" pitchFamily="34" charset="0"/>
              <a:buChar char="•"/>
            </a:pPr>
            <a:r>
              <a:rPr lang="nl-NL" sz="1200" dirty="0"/>
              <a:t>Aantal Coronabesmettingen</a:t>
            </a:r>
          </a:p>
          <a:p>
            <a:pPr marL="285750" indent="-285750">
              <a:lnSpc>
                <a:spcPct val="120000"/>
              </a:lnSpc>
              <a:buFont typeface="Arial" panose="020B0604020202020204" pitchFamily="34" charset="0"/>
              <a:buChar char="•"/>
            </a:pPr>
            <a:r>
              <a:rPr lang="nl-NL" sz="1200" dirty="0"/>
              <a:t>Recente maatregelen</a:t>
            </a:r>
          </a:p>
          <a:p>
            <a:pPr marL="285750" indent="-285750">
              <a:lnSpc>
                <a:spcPct val="120000"/>
              </a:lnSpc>
              <a:buFont typeface="Arial" panose="020B0604020202020204" pitchFamily="34" charset="0"/>
              <a:buChar char="•"/>
            </a:pPr>
            <a:r>
              <a:rPr lang="nl-NL" sz="1200" i="1" dirty="0">
                <a:solidFill>
                  <a:srgbClr val="18933C"/>
                </a:solidFill>
              </a:rPr>
              <a:t>Economische impact (Wereld) </a:t>
            </a:r>
          </a:p>
          <a:p>
            <a:pPr marL="285750" indent="-285750">
              <a:lnSpc>
                <a:spcPct val="120000"/>
              </a:lnSpc>
              <a:buFont typeface="Arial" panose="020B0604020202020204" pitchFamily="34" charset="0"/>
              <a:buChar char="•"/>
            </a:pPr>
            <a:r>
              <a:rPr lang="nl-NL" sz="1200" dirty="0">
                <a:solidFill>
                  <a:srgbClr val="18933C"/>
                </a:solidFill>
              </a:rPr>
              <a:t>Economische Impact De CPB </a:t>
            </a:r>
            <a:r>
              <a:rPr lang="nl-NL" sz="1200" dirty="0" err="1">
                <a:solidFill>
                  <a:srgbClr val="18933C"/>
                </a:solidFill>
              </a:rPr>
              <a:t>Scenarios</a:t>
            </a:r>
            <a:r>
              <a:rPr lang="nl-NL" sz="1200" dirty="0">
                <a:solidFill>
                  <a:srgbClr val="18933C"/>
                </a:solidFill>
              </a:rPr>
              <a:t> </a:t>
            </a:r>
          </a:p>
          <a:p>
            <a:pPr marL="285750" indent="-285750">
              <a:lnSpc>
                <a:spcPct val="120000"/>
              </a:lnSpc>
              <a:buFont typeface="Arial" panose="020B0604020202020204" pitchFamily="34" charset="0"/>
              <a:buChar char="•"/>
            </a:pPr>
            <a:r>
              <a:rPr lang="nl-NL" sz="1200" i="1" dirty="0">
                <a:solidFill>
                  <a:srgbClr val="18933C"/>
                </a:solidFill>
              </a:rPr>
              <a:t>Rijksmaatregelen</a:t>
            </a:r>
            <a:r>
              <a:rPr lang="nl-NL" sz="1200" dirty="0">
                <a:solidFill>
                  <a:srgbClr val="18933C"/>
                </a:solidFill>
              </a:rPr>
              <a:t> </a:t>
            </a:r>
          </a:p>
          <a:p>
            <a:pPr marL="285750" indent="-285750">
              <a:lnSpc>
                <a:spcPct val="120000"/>
              </a:lnSpc>
              <a:buFont typeface="Arial" panose="020B0604020202020204" pitchFamily="34" charset="0"/>
              <a:buChar char="•"/>
            </a:pPr>
            <a:r>
              <a:rPr lang="nl-NL" sz="1200" i="1" dirty="0">
                <a:solidFill>
                  <a:srgbClr val="18933C"/>
                </a:solidFill>
              </a:rPr>
              <a:t>Ondernemersvertrouwen</a:t>
            </a:r>
          </a:p>
          <a:p>
            <a:pPr marL="285750" indent="-285750">
              <a:lnSpc>
                <a:spcPct val="120000"/>
              </a:lnSpc>
              <a:buFont typeface="Arial" panose="020B0604020202020204" pitchFamily="34" charset="0"/>
              <a:buChar char="•"/>
            </a:pPr>
            <a:r>
              <a:rPr lang="nl-NL" sz="1200" i="1" dirty="0">
                <a:solidFill>
                  <a:srgbClr val="18933C"/>
                </a:solidFill>
              </a:rPr>
              <a:t>Faillissementen</a:t>
            </a:r>
          </a:p>
          <a:p>
            <a:pPr marL="285750" indent="-285750">
              <a:lnSpc>
                <a:spcPct val="120000"/>
              </a:lnSpc>
              <a:buFont typeface="Arial" panose="020B0604020202020204" pitchFamily="34" charset="0"/>
              <a:buChar char="•"/>
            </a:pPr>
            <a:r>
              <a:rPr lang="nl-NL" sz="1200" i="1" dirty="0">
                <a:solidFill>
                  <a:srgbClr val="18933C"/>
                </a:solidFill>
              </a:rPr>
              <a:t>Consumentenvertrouwen</a:t>
            </a:r>
          </a:p>
          <a:p>
            <a:pPr marL="285750" indent="-285750">
              <a:lnSpc>
                <a:spcPct val="120000"/>
              </a:lnSpc>
              <a:buFont typeface="Arial" panose="020B0604020202020204" pitchFamily="34" charset="0"/>
              <a:buChar char="•"/>
            </a:pPr>
            <a:r>
              <a:rPr lang="nl-NL" sz="1200" i="1" dirty="0">
                <a:solidFill>
                  <a:srgbClr val="18933C"/>
                </a:solidFill>
              </a:rPr>
              <a:t>Impact op Rotterdam</a:t>
            </a:r>
          </a:p>
          <a:p>
            <a:pPr marL="285750" indent="-285750">
              <a:lnSpc>
                <a:spcPct val="120000"/>
              </a:lnSpc>
              <a:buFont typeface="Arial" panose="020B0604020202020204" pitchFamily="34" charset="0"/>
              <a:buChar char="•"/>
            </a:pPr>
            <a:r>
              <a:rPr lang="nl-NL" sz="1200" i="1" dirty="0">
                <a:solidFill>
                  <a:srgbClr val="18933C"/>
                </a:solidFill>
              </a:rPr>
              <a:t>Impact NL: Sectoren inclusief hotelbezettingsgraden</a:t>
            </a:r>
          </a:p>
          <a:p>
            <a:pPr marL="285750" indent="-285750">
              <a:lnSpc>
                <a:spcPct val="120000"/>
              </a:lnSpc>
              <a:buFont typeface="Arial" panose="020B0604020202020204" pitchFamily="34" charset="0"/>
              <a:buChar char="•"/>
            </a:pPr>
            <a:r>
              <a:rPr lang="nl-NL" sz="1200" i="1" dirty="0">
                <a:solidFill>
                  <a:srgbClr val="18933C"/>
                </a:solidFill>
              </a:rPr>
              <a:t>(Woning)bouw</a:t>
            </a:r>
          </a:p>
          <a:p>
            <a:pPr marL="285750" indent="-285750">
              <a:lnSpc>
                <a:spcPct val="120000"/>
              </a:lnSpc>
              <a:buFont typeface="Arial" panose="020B0604020202020204" pitchFamily="34" charset="0"/>
              <a:buChar char="•"/>
            </a:pPr>
            <a:r>
              <a:rPr lang="nl-NL" sz="1200" i="1" dirty="0">
                <a:solidFill>
                  <a:srgbClr val="18933C"/>
                </a:solidFill>
              </a:rPr>
              <a:t>Mobiliteit</a:t>
            </a:r>
          </a:p>
          <a:p>
            <a:pPr marL="285750" indent="-285750">
              <a:lnSpc>
                <a:spcPct val="120000"/>
              </a:lnSpc>
              <a:buFont typeface="Arial" panose="020B0604020202020204" pitchFamily="34" charset="0"/>
              <a:buChar char="•"/>
            </a:pPr>
            <a:r>
              <a:rPr lang="nl-NL" sz="1200" i="1" dirty="0">
                <a:solidFill>
                  <a:srgbClr val="18933C"/>
                </a:solidFill>
              </a:rPr>
              <a:t>Milieu (</a:t>
            </a:r>
            <a:r>
              <a:rPr lang="nl-NL" sz="1200" i="1" dirty="0" err="1">
                <a:solidFill>
                  <a:srgbClr val="18933C"/>
                </a:solidFill>
              </a:rPr>
              <a:t>Nox</a:t>
            </a:r>
            <a:r>
              <a:rPr lang="nl-NL" sz="1200" i="1" dirty="0">
                <a:solidFill>
                  <a:srgbClr val="18933C"/>
                </a:solidFill>
              </a:rPr>
              <a:t> waarden)</a:t>
            </a:r>
          </a:p>
          <a:p>
            <a:pPr marL="285750" indent="-285750">
              <a:lnSpc>
                <a:spcPct val="120000"/>
              </a:lnSpc>
              <a:buFont typeface="Arial" panose="020B0604020202020204" pitchFamily="34" charset="0"/>
              <a:buChar char="•"/>
            </a:pPr>
            <a:r>
              <a:rPr lang="nl-NL" sz="1200" i="1" dirty="0">
                <a:solidFill>
                  <a:srgbClr val="18933C"/>
                </a:solidFill>
              </a:rPr>
              <a:t>Parkeren</a:t>
            </a:r>
          </a:p>
          <a:p>
            <a:pPr marL="285750" indent="-285750">
              <a:lnSpc>
                <a:spcPct val="120000"/>
              </a:lnSpc>
              <a:buFont typeface="Arial" panose="020B0604020202020204" pitchFamily="34" charset="0"/>
              <a:buChar char="•"/>
            </a:pPr>
            <a:r>
              <a:rPr lang="nl-NL" sz="1200" i="1" dirty="0">
                <a:solidFill>
                  <a:srgbClr val="18933C"/>
                </a:solidFill>
              </a:rPr>
              <a:t>Cultuur</a:t>
            </a:r>
          </a:p>
          <a:p>
            <a:pPr marL="285750" indent="-285750">
              <a:lnSpc>
                <a:spcPct val="120000"/>
              </a:lnSpc>
              <a:buFont typeface="Arial" panose="020B0604020202020204" pitchFamily="34" charset="0"/>
              <a:buChar char="•"/>
            </a:pPr>
            <a:r>
              <a:rPr lang="nl-NL" sz="1200" i="1" dirty="0">
                <a:solidFill>
                  <a:srgbClr val="18933C"/>
                </a:solidFill>
              </a:rPr>
              <a:t>Werk en Inkomen</a:t>
            </a:r>
            <a:endParaRPr lang="nl-NL" sz="1200" dirty="0">
              <a:solidFill>
                <a:srgbClr val="18933C"/>
              </a:solidFill>
            </a:endParaRPr>
          </a:p>
          <a:p>
            <a:pPr>
              <a:lnSpc>
                <a:spcPct val="120000"/>
              </a:lnSpc>
              <a:buFont typeface="Arial" panose="020B0604020202020204" pitchFamily="34" charset="0"/>
              <a:buChar char="•"/>
            </a:pPr>
            <a:endParaRPr lang="nl-NL" sz="1200" dirty="0">
              <a:solidFill>
                <a:srgbClr val="FF0000"/>
              </a:solidFill>
            </a:endParaRPr>
          </a:p>
          <a:p>
            <a:pPr marL="285750" indent="-285750">
              <a:lnSpc>
                <a:spcPct val="120000"/>
              </a:lnSpc>
              <a:buFont typeface="Arial" panose="020B0604020202020204" pitchFamily="34" charset="0"/>
              <a:buChar char="•"/>
            </a:pPr>
            <a:r>
              <a:rPr lang="nl-NL" sz="1200" dirty="0"/>
              <a:t>Bijdragen van NEO </a:t>
            </a:r>
            <a:r>
              <a:rPr lang="nl-NL" sz="1200" dirty="0" err="1"/>
              <a:t>Observatory</a:t>
            </a:r>
            <a:r>
              <a:rPr lang="nl-NL" sz="1200" dirty="0"/>
              <a:t>, Erasmus Universiteit (UPT), HBR en Rotterdam Partners (bijlage)</a:t>
            </a:r>
          </a:p>
          <a:p>
            <a:pPr marL="342900" indent="-342900">
              <a:lnSpc>
                <a:spcPts val="1800"/>
              </a:lnSpc>
              <a:buFont typeface="Arial" panose="020B0604020202020204" pitchFamily="34" charset="0"/>
              <a:buChar char="•"/>
            </a:pPr>
            <a:endParaRPr lang="nl-NL" sz="1200" dirty="0"/>
          </a:p>
          <a:p>
            <a:pPr>
              <a:lnSpc>
                <a:spcPts val="1800"/>
              </a:lnSpc>
            </a:pPr>
            <a:r>
              <a:rPr lang="nl-NL" sz="1200" i="1" dirty="0">
                <a:solidFill>
                  <a:srgbClr val="18933C"/>
                </a:solidFill>
              </a:rPr>
              <a:t>(Rood/cursief = nieuw)</a:t>
            </a:r>
          </a:p>
          <a:p>
            <a:pPr>
              <a:lnSpc>
                <a:spcPts val="1800"/>
              </a:lnSpc>
            </a:pPr>
            <a:endParaRPr lang="nl-NL" sz="1200" dirty="0"/>
          </a:p>
          <a:p>
            <a:pPr marL="342900" indent="-342900">
              <a:lnSpc>
                <a:spcPts val="1800"/>
              </a:lnSpc>
              <a:buFont typeface="Arial" panose="020B0604020202020204" pitchFamily="34" charset="0"/>
              <a:buChar char="•"/>
            </a:pPr>
            <a:endParaRPr lang="nl-NL" sz="1200" dirty="0"/>
          </a:p>
          <a:p>
            <a:pPr marL="342900" indent="-342900">
              <a:lnSpc>
                <a:spcPts val="1800"/>
              </a:lnSpc>
              <a:buFont typeface="Arial" panose="020B0604020202020204" pitchFamily="34" charset="0"/>
              <a:buChar char="•"/>
            </a:pPr>
            <a:endParaRPr lang="nl-NL" sz="1200" dirty="0"/>
          </a:p>
          <a:p>
            <a:pPr marL="342900" indent="-342900">
              <a:lnSpc>
                <a:spcPts val="1800"/>
              </a:lnSpc>
              <a:buFont typeface="Arial" panose="020B0604020202020204" pitchFamily="34" charset="0"/>
              <a:buChar char="•"/>
            </a:pPr>
            <a:endParaRPr lang="nl-NL" sz="1200" dirty="0"/>
          </a:p>
        </p:txBody>
      </p:sp>
      <p:sp>
        <p:nvSpPr>
          <p:cNvPr id="4" name="Tijdelijke aanduiding voor datum 3">
            <a:extLst>
              <a:ext uri="{FF2B5EF4-FFF2-40B4-BE49-F238E27FC236}">
                <a16:creationId xmlns:a16="http://schemas.microsoft.com/office/drawing/2014/main" id="{612378DA-0A6E-4670-9579-3618BF6DD300}"/>
              </a:ext>
            </a:extLst>
          </p:cNvPr>
          <p:cNvSpPr>
            <a:spLocks noGrp="1"/>
          </p:cNvSpPr>
          <p:nvPr>
            <p:ph type="dt" sz="half" idx="10"/>
          </p:nvPr>
        </p:nvSpPr>
        <p:spPr/>
        <p:txBody>
          <a:bodyPr/>
          <a:lstStyle/>
          <a:p>
            <a:pPr>
              <a:defRPr/>
            </a:pPr>
            <a:fld id="{3265B035-3816-A94B-A934-889F67B0BD93}" type="datetime1">
              <a:rPr lang="nl-NL" smtClean="0"/>
              <a:pPr>
                <a:defRPr/>
              </a:pPr>
              <a:t>9-4-2020</a:t>
            </a:fld>
            <a:endParaRPr lang="en-US"/>
          </a:p>
        </p:txBody>
      </p:sp>
      <p:sp>
        <p:nvSpPr>
          <p:cNvPr id="5" name="Tijdelijke aanduiding voor voettekst 4">
            <a:extLst>
              <a:ext uri="{FF2B5EF4-FFF2-40B4-BE49-F238E27FC236}">
                <a16:creationId xmlns:a16="http://schemas.microsoft.com/office/drawing/2014/main" id="{02597F57-BDD3-4B75-B195-EA1CDA6D3E47}"/>
              </a:ext>
            </a:extLst>
          </p:cNvPr>
          <p:cNvSpPr>
            <a:spLocks noGrp="1"/>
          </p:cNvSpPr>
          <p:nvPr>
            <p:ph type="ftr" sz="quarter" idx="11"/>
          </p:nvPr>
        </p:nvSpPr>
        <p:spPr/>
        <p:txBody>
          <a:bodyPr/>
          <a:lstStyle/>
          <a:p>
            <a:pPr>
              <a:defRPr/>
            </a:pPr>
            <a:r>
              <a:rPr lang="en-US"/>
              <a:t>Economische impact van het Corona virus Rotterdam</a:t>
            </a:r>
          </a:p>
        </p:txBody>
      </p:sp>
      <p:sp>
        <p:nvSpPr>
          <p:cNvPr id="6" name="Tijdelijke aanduiding voor dianummer 5">
            <a:extLst>
              <a:ext uri="{FF2B5EF4-FFF2-40B4-BE49-F238E27FC236}">
                <a16:creationId xmlns:a16="http://schemas.microsoft.com/office/drawing/2014/main" id="{C52EC1B4-3240-46FD-9741-5B20E300EB6D}"/>
              </a:ext>
            </a:extLst>
          </p:cNvPr>
          <p:cNvSpPr>
            <a:spLocks noGrp="1"/>
          </p:cNvSpPr>
          <p:nvPr>
            <p:ph type="sldNum" sz="quarter" idx="12"/>
          </p:nvPr>
        </p:nvSpPr>
        <p:spPr/>
        <p:txBody>
          <a:bodyPr/>
          <a:lstStyle/>
          <a:p>
            <a:pPr>
              <a:defRPr/>
            </a:pPr>
            <a:fld id="{A5F1A956-5177-F34D-8217-95F669959E07}" type="slidenum">
              <a:rPr lang="en-US" smtClean="0"/>
              <a:pPr>
                <a:defRPr/>
              </a:pPr>
              <a:t>2</a:t>
            </a:fld>
            <a:endParaRPr lang="en-US"/>
          </a:p>
        </p:txBody>
      </p:sp>
    </p:spTree>
    <p:extLst>
      <p:ext uri="{BB962C8B-B14F-4D97-AF65-F5344CB8AC3E}">
        <p14:creationId xmlns:p14="http://schemas.microsoft.com/office/powerpoint/2010/main" val="786807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01626B-5A25-47C0-BC0E-F7E723C01775}"/>
              </a:ext>
            </a:extLst>
          </p:cNvPr>
          <p:cNvSpPr>
            <a:spLocks noGrp="1"/>
          </p:cNvSpPr>
          <p:nvPr>
            <p:ph type="title"/>
          </p:nvPr>
        </p:nvSpPr>
        <p:spPr/>
        <p:txBody>
          <a:bodyPr/>
          <a:lstStyle/>
          <a:p>
            <a:r>
              <a:rPr lang="nl-NL" dirty="0"/>
              <a:t>Haven en Industrie</a:t>
            </a:r>
          </a:p>
        </p:txBody>
      </p:sp>
      <p:sp>
        <p:nvSpPr>
          <p:cNvPr id="4" name="Tijdelijke aanduiding voor datum 3">
            <a:extLst>
              <a:ext uri="{FF2B5EF4-FFF2-40B4-BE49-F238E27FC236}">
                <a16:creationId xmlns:a16="http://schemas.microsoft.com/office/drawing/2014/main" id="{EBBC6B31-B5D4-440C-B9D3-2E78212B8DFB}"/>
              </a:ext>
            </a:extLst>
          </p:cNvPr>
          <p:cNvSpPr>
            <a:spLocks noGrp="1"/>
          </p:cNvSpPr>
          <p:nvPr>
            <p:ph type="dt" sz="half" idx="10"/>
          </p:nvPr>
        </p:nvSpPr>
        <p:spPr/>
        <p:txBody>
          <a:bodyPr/>
          <a:lstStyle/>
          <a:p>
            <a:pPr>
              <a:defRPr/>
            </a:pPr>
            <a:fld id="{3265B035-3816-A94B-A934-889F67B0BD93}" type="datetime1">
              <a:rPr lang="nl-NL" smtClean="0"/>
              <a:pPr>
                <a:defRPr/>
              </a:pPr>
              <a:t>9-4-2020</a:t>
            </a:fld>
            <a:endParaRPr lang="en-US"/>
          </a:p>
        </p:txBody>
      </p:sp>
      <p:sp>
        <p:nvSpPr>
          <p:cNvPr id="5" name="Tijdelijke aanduiding voor voettekst 4">
            <a:extLst>
              <a:ext uri="{FF2B5EF4-FFF2-40B4-BE49-F238E27FC236}">
                <a16:creationId xmlns:a16="http://schemas.microsoft.com/office/drawing/2014/main" id="{87CF334F-C239-4B55-9560-3FF6A2F10037}"/>
              </a:ext>
            </a:extLst>
          </p:cNvPr>
          <p:cNvSpPr>
            <a:spLocks noGrp="1"/>
          </p:cNvSpPr>
          <p:nvPr>
            <p:ph type="ftr" sz="quarter" idx="11"/>
          </p:nvPr>
        </p:nvSpPr>
        <p:spPr/>
        <p:txBody>
          <a:bodyPr/>
          <a:lstStyle/>
          <a:p>
            <a:pPr>
              <a:defRPr/>
            </a:pPr>
            <a:r>
              <a:rPr lang="en-US"/>
              <a:t>Economische impact van het Corona virus Rotterdam</a:t>
            </a:r>
          </a:p>
        </p:txBody>
      </p:sp>
      <p:sp>
        <p:nvSpPr>
          <p:cNvPr id="6" name="Tijdelijke aanduiding voor dianummer 5">
            <a:extLst>
              <a:ext uri="{FF2B5EF4-FFF2-40B4-BE49-F238E27FC236}">
                <a16:creationId xmlns:a16="http://schemas.microsoft.com/office/drawing/2014/main" id="{01584276-6EED-4585-BBEA-DA62A5F92256}"/>
              </a:ext>
            </a:extLst>
          </p:cNvPr>
          <p:cNvSpPr>
            <a:spLocks noGrp="1"/>
          </p:cNvSpPr>
          <p:nvPr>
            <p:ph type="sldNum" sz="quarter" idx="12"/>
          </p:nvPr>
        </p:nvSpPr>
        <p:spPr/>
        <p:txBody>
          <a:bodyPr/>
          <a:lstStyle/>
          <a:p>
            <a:pPr>
              <a:defRPr/>
            </a:pPr>
            <a:fld id="{A5F1A956-5177-F34D-8217-95F669959E07}" type="slidenum">
              <a:rPr lang="en-US" smtClean="0"/>
              <a:pPr>
                <a:defRPr/>
              </a:pPr>
              <a:t>20</a:t>
            </a:fld>
            <a:endParaRPr lang="en-US"/>
          </a:p>
        </p:txBody>
      </p:sp>
      <p:sp>
        <p:nvSpPr>
          <p:cNvPr id="9" name="Tijdelijke aanduiding voor tekst 5">
            <a:extLst>
              <a:ext uri="{FF2B5EF4-FFF2-40B4-BE49-F238E27FC236}">
                <a16:creationId xmlns:a16="http://schemas.microsoft.com/office/drawing/2014/main" id="{DF5C70AB-44B8-4EE3-9ACB-BBA98D9EFD9A}"/>
              </a:ext>
            </a:extLst>
          </p:cNvPr>
          <p:cNvSpPr txBox="1">
            <a:spLocks noGrp="1"/>
          </p:cNvSpPr>
          <p:nvPr>
            <p:ph idx="1"/>
          </p:nvPr>
        </p:nvSpPr>
        <p:spPr>
          <a:xfrm>
            <a:off x="812800" y="1046163"/>
            <a:ext cx="10898188" cy="5218105"/>
          </a:xfrm>
          <a:prstGeom prst="rect">
            <a:avLst/>
          </a:prstGeom>
          <a:noFill/>
        </p:spPr>
        <p:txBody>
          <a:bodyPr vert="horz" lIns="72000" tIns="270000" rIns="144000" bIns="270000" rtlCol="0">
            <a:noAutofit/>
          </a:bodyPr>
          <a:lstStyle>
            <a:lvl1pPr marL="0" indent="0" algn="l" defTabSz="914422" rtl="0" eaLnBrk="1" latinLnBrk="0" hangingPunct="1">
              <a:lnSpc>
                <a:spcPct val="90000"/>
              </a:lnSpc>
              <a:spcBef>
                <a:spcPts val="701"/>
              </a:spcBef>
              <a:spcAft>
                <a:spcPts val="701"/>
              </a:spcAft>
              <a:buFont typeface="Arial" panose="020B0604020202020204" pitchFamily="34" charset="0"/>
              <a:buNone/>
              <a:defRPr sz="2000" kern="1200" spc="20" baseline="0">
                <a:solidFill>
                  <a:schemeClr val="tx2"/>
                </a:solidFill>
                <a:latin typeface="+mn-lt"/>
                <a:ea typeface="+mn-ea"/>
                <a:cs typeface="+mn-cs"/>
              </a:defRPr>
            </a:lvl1pPr>
            <a:lvl2pPr marL="180980" indent="-180980" algn="l" defTabSz="914422" rtl="0" eaLnBrk="1" latinLnBrk="0" hangingPunct="1">
              <a:lnSpc>
                <a:spcPct val="90000"/>
              </a:lnSpc>
              <a:spcBef>
                <a:spcPts val="701"/>
              </a:spcBef>
              <a:spcAft>
                <a:spcPts val="701"/>
              </a:spcAft>
              <a:buSzPct val="110000"/>
              <a:buFont typeface="Arial" panose="020B0604020202020204" pitchFamily="34" charset="0"/>
              <a:buChar char="•"/>
              <a:defRPr sz="2000" kern="1200" spc="20" baseline="0">
                <a:solidFill>
                  <a:schemeClr val="tx2"/>
                </a:solidFill>
                <a:latin typeface="+mn-lt"/>
                <a:ea typeface="+mn-ea"/>
                <a:cs typeface="+mn-cs"/>
              </a:defRPr>
            </a:lvl2pPr>
            <a:lvl3pPr marL="355609" indent="-177803" algn="l" defTabSz="914422" rtl="0" eaLnBrk="1" latinLnBrk="0" hangingPunct="1">
              <a:lnSpc>
                <a:spcPct val="90000"/>
              </a:lnSpc>
              <a:spcBef>
                <a:spcPts val="701"/>
              </a:spcBef>
              <a:spcAft>
                <a:spcPts val="701"/>
              </a:spcAft>
              <a:buFont typeface="Arial" panose="020B0604020202020204" pitchFamily="34" charset="0"/>
              <a:buChar char="−"/>
              <a:defRPr sz="1800" kern="1200" spc="20" baseline="0">
                <a:solidFill>
                  <a:schemeClr val="tx2"/>
                </a:solidFill>
                <a:latin typeface="+mn-lt"/>
                <a:ea typeface="+mn-ea"/>
                <a:cs typeface="+mn-cs"/>
              </a:defRPr>
            </a:lvl3pPr>
            <a:lvl4pPr marL="0" indent="0" algn="l" defTabSz="914422" rtl="0" eaLnBrk="1" latinLnBrk="0" hangingPunct="1">
              <a:lnSpc>
                <a:spcPct val="90000"/>
              </a:lnSpc>
              <a:spcBef>
                <a:spcPts val="701"/>
              </a:spcBef>
              <a:spcAft>
                <a:spcPts val="701"/>
              </a:spcAft>
              <a:buFont typeface="Arial" panose="020B0604020202020204" pitchFamily="34" charset="0"/>
              <a:buNone/>
              <a:defRPr sz="2401" b="1" kern="1200" spc="20" baseline="0">
                <a:solidFill>
                  <a:schemeClr val="tx2"/>
                </a:solidFill>
                <a:latin typeface="+mn-lt"/>
                <a:ea typeface="+mn-ea"/>
                <a:cs typeface="+mn-cs"/>
              </a:defRPr>
            </a:lvl4pPr>
            <a:lvl5pPr marL="0" indent="0" algn="l" defTabSz="914422" rtl="0" eaLnBrk="1" latinLnBrk="0" hangingPunct="1">
              <a:lnSpc>
                <a:spcPct val="90000"/>
              </a:lnSpc>
              <a:spcBef>
                <a:spcPts val="701"/>
              </a:spcBef>
              <a:spcAft>
                <a:spcPts val="701"/>
              </a:spcAft>
              <a:buFont typeface="Arial" panose="020B0604020202020204" pitchFamily="34" charset="0"/>
              <a:buNone/>
              <a:defRPr sz="3201" kern="1200" spc="20" baseline="0">
                <a:solidFill>
                  <a:schemeClr val="tx2"/>
                </a:solidFill>
                <a:latin typeface="Arial Black" panose="020B0A04020102020204" pitchFamily="34" charset="0"/>
                <a:ea typeface="+mn-ea"/>
                <a:cs typeface="+mn-cs"/>
              </a:defRPr>
            </a:lvl5pPr>
            <a:lvl6pPr marL="342908" indent="-342908" algn="l" defTabSz="914422" rtl="0" eaLnBrk="1" latinLnBrk="0" hangingPunct="1">
              <a:lnSpc>
                <a:spcPct val="90000"/>
              </a:lnSpc>
              <a:spcBef>
                <a:spcPts val="701"/>
              </a:spcBef>
              <a:spcAft>
                <a:spcPts val="701"/>
              </a:spcAft>
              <a:buFont typeface="+mj-lt"/>
              <a:buAutoNum type="arabicPeriod"/>
              <a:defRPr sz="2000" kern="1200" spc="20" baseline="0">
                <a:solidFill>
                  <a:schemeClr val="tx2"/>
                </a:solidFill>
                <a:latin typeface="+mn-lt"/>
                <a:ea typeface="+mn-ea"/>
                <a:cs typeface="+mn-cs"/>
              </a:defRPr>
            </a:lvl6pPr>
            <a:lvl7pPr marL="531827" indent="-176217" algn="l" defTabSz="914422" rtl="0" eaLnBrk="1" latinLnBrk="0" hangingPunct="1">
              <a:lnSpc>
                <a:spcPct val="90000"/>
              </a:lnSpc>
              <a:spcBef>
                <a:spcPts val="701"/>
              </a:spcBef>
              <a:spcAft>
                <a:spcPts val="701"/>
              </a:spcAft>
              <a:buSzPct val="110000"/>
              <a:buFont typeface="Arial" panose="020B0604020202020204" pitchFamily="34" charset="0"/>
              <a:buChar char="•"/>
              <a:defRPr sz="2000" kern="1200" spc="20" baseline="0">
                <a:solidFill>
                  <a:schemeClr val="tx2"/>
                </a:solidFill>
                <a:latin typeface="+mn-lt"/>
                <a:ea typeface="+mn-ea"/>
                <a:cs typeface="+mn-cs"/>
              </a:defRPr>
            </a:lvl7pPr>
            <a:lvl8pPr marL="723919" indent="-192093" algn="l" defTabSz="914422" rtl="0" eaLnBrk="1" latinLnBrk="0" hangingPunct="1">
              <a:lnSpc>
                <a:spcPct val="90000"/>
              </a:lnSpc>
              <a:spcBef>
                <a:spcPts val="701"/>
              </a:spcBef>
              <a:spcAft>
                <a:spcPts val="701"/>
              </a:spcAft>
              <a:buFont typeface="Arial" panose="020B0604020202020204" pitchFamily="34" charset="0"/>
              <a:buChar char="−"/>
              <a:defRPr sz="1800" kern="1200" spc="20" baseline="0">
                <a:solidFill>
                  <a:schemeClr val="tx2"/>
                </a:solidFill>
                <a:latin typeface="+mn-lt"/>
                <a:ea typeface="+mn-ea"/>
                <a:cs typeface="+mn-cs"/>
              </a:defRPr>
            </a:lvl8pPr>
            <a:lvl9pPr marL="0" indent="0" algn="l" defTabSz="914422" rtl="0" eaLnBrk="1" latinLnBrk="0" hangingPunct="1">
              <a:lnSpc>
                <a:spcPct val="90000"/>
              </a:lnSpc>
              <a:spcBef>
                <a:spcPts val="701"/>
              </a:spcBef>
              <a:spcAft>
                <a:spcPts val="701"/>
              </a:spcAft>
              <a:buFont typeface="Arial" panose="020B0604020202020204" pitchFamily="34" charset="0"/>
              <a:buNone/>
              <a:defRPr sz="1600" i="1" kern="1200" spc="20" baseline="0">
                <a:solidFill>
                  <a:schemeClr val="tx2"/>
                </a:solidFill>
                <a:latin typeface="+mn-lt"/>
                <a:ea typeface="+mn-ea"/>
                <a:cs typeface="+mn-cs"/>
              </a:defRPr>
            </a:lvl9pPr>
          </a:lstStyle>
          <a:p>
            <a:pPr marL="0" marR="0" lvl="0" indent="0" algn="l" defTabSz="914422"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nl-NL" sz="1200" b="1" i="0" u="none" strike="noStrike" kern="1200" cap="none" spc="20" normalizeH="0" baseline="0" noProof="0" dirty="0">
                <a:ln>
                  <a:noFill/>
                </a:ln>
                <a:solidFill>
                  <a:schemeClr val="tx1"/>
                </a:solidFill>
                <a:effectLst/>
                <a:uLnTx/>
                <a:uFillTx/>
                <a:latin typeface="Arial"/>
              </a:rPr>
              <a:t>Analyse havenbedrijf (samenvatting)</a:t>
            </a:r>
          </a:p>
          <a:p>
            <a:pPr marL="0" marR="0" lvl="0" indent="0" algn="l" defTabSz="914422"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nl-NL" sz="1200" b="1" i="0" u="none" strike="noStrike" kern="1200" cap="none" spc="20" normalizeH="0" baseline="0" noProof="0" dirty="0">
              <a:ln>
                <a:noFill/>
              </a:ln>
              <a:solidFill>
                <a:schemeClr val="tx1"/>
              </a:solidFill>
              <a:effectLst/>
              <a:uLnTx/>
              <a:uFillTx/>
              <a:latin typeface="Arial"/>
            </a:endParaRPr>
          </a:p>
          <a:p>
            <a:pPr marL="342908" marR="0" lvl="0" indent="-342908" algn="l" defTabSz="914422" rtl="0" eaLnBrk="1" fontAlgn="auto" latinLnBrk="0" hangingPunct="1">
              <a:lnSpc>
                <a:spcPct val="120000"/>
              </a:lnSpc>
              <a:spcBef>
                <a:spcPts val="0"/>
              </a:spcBef>
              <a:spcAft>
                <a:spcPts val="0"/>
              </a:spcAft>
              <a:buClrTx/>
              <a:buSzTx/>
              <a:buFont typeface="Arial" panose="020B0604020202020204" pitchFamily="34" charset="0"/>
              <a:buChar char="•"/>
              <a:tabLst/>
              <a:defRPr/>
            </a:pPr>
            <a:r>
              <a:rPr lang="nl-NL" sz="1200" dirty="0">
                <a:solidFill>
                  <a:schemeClr val="tx1"/>
                </a:solidFill>
                <a:latin typeface="Arial"/>
              </a:rPr>
              <a:t>De staat van de economie in Europa en de rest van de wereld heeft een grote impact op de vraag en aanbod van goederen. De gevolgen daarvan zijn voelbaar in elke ladingstroom van en naar de haven van Rotterdam.</a:t>
            </a:r>
            <a:endParaRPr kumimoji="0" lang="nl-NL" sz="1200" b="0" i="0" u="none" strike="noStrike" kern="1200" cap="none" spc="20" normalizeH="0" baseline="0" noProof="0" dirty="0">
              <a:ln>
                <a:noFill/>
              </a:ln>
              <a:solidFill>
                <a:schemeClr val="tx1"/>
              </a:solidFill>
              <a:effectLst/>
              <a:uLnTx/>
              <a:uFillTx/>
              <a:latin typeface="Arial"/>
            </a:endParaRPr>
          </a:p>
          <a:p>
            <a:pPr marL="342908" marR="0" lvl="0" indent="-342908" algn="l" defTabSz="914422" rtl="0" eaLnBrk="1" fontAlgn="auto" latinLnBrk="0" hangingPunct="1">
              <a:lnSpc>
                <a:spcPct val="120000"/>
              </a:lnSpc>
              <a:spcBef>
                <a:spcPts val="0"/>
              </a:spcBef>
              <a:spcAft>
                <a:spcPts val="0"/>
              </a:spcAft>
              <a:buClrTx/>
              <a:buSzTx/>
              <a:buFont typeface="Arial" panose="020B0604020202020204" pitchFamily="34" charset="0"/>
              <a:buChar char="•"/>
              <a:tabLst/>
              <a:defRPr/>
            </a:pPr>
            <a:r>
              <a:rPr lang="nl-NL" sz="1200" dirty="0">
                <a:solidFill>
                  <a:schemeClr val="tx1"/>
                </a:solidFill>
                <a:latin typeface="Arial"/>
              </a:rPr>
              <a:t>De container doorvoer zal naar verwachting met meer dan 10% dalen in het geval dat de crisis langer dan 3 maanden duurt (-16 ton goederen) </a:t>
            </a:r>
            <a:endParaRPr kumimoji="0" lang="nl-NL" sz="1200" b="0" i="0" u="none" strike="noStrike" kern="1200" cap="none" spc="20" normalizeH="0" baseline="0" noProof="0" dirty="0">
              <a:ln>
                <a:noFill/>
              </a:ln>
              <a:solidFill>
                <a:schemeClr val="tx1"/>
              </a:solidFill>
              <a:effectLst/>
              <a:uLnTx/>
              <a:uFillTx/>
              <a:latin typeface="Arial"/>
            </a:endParaRPr>
          </a:p>
          <a:p>
            <a:pPr marL="342908" marR="0" lvl="0" indent="-342908" algn="l" defTabSz="914422" rtl="0" eaLnBrk="1" fontAlgn="auto" latinLnBrk="0" hangingPunct="1">
              <a:lnSpc>
                <a:spcPct val="120000"/>
              </a:lnSpc>
              <a:spcBef>
                <a:spcPts val="0"/>
              </a:spcBef>
              <a:spcAft>
                <a:spcPts val="0"/>
              </a:spcAft>
              <a:buClrTx/>
              <a:buSzTx/>
              <a:buFont typeface="Arial" panose="020B0604020202020204" pitchFamily="34" charset="0"/>
              <a:buChar char="•"/>
              <a:tabLst/>
              <a:defRPr/>
            </a:pPr>
            <a:r>
              <a:rPr lang="nl-NL" sz="1200" dirty="0" err="1">
                <a:solidFill>
                  <a:schemeClr val="tx1"/>
                </a:solidFill>
                <a:latin typeface="Arial"/>
              </a:rPr>
              <a:t>Roll</a:t>
            </a:r>
            <a:r>
              <a:rPr lang="nl-NL" sz="1200" dirty="0">
                <a:solidFill>
                  <a:schemeClr val="tx1"/>
                </a:solidFill>
                <a:latin typeface="Arial"/>
              </a:rPr>
              <a:t> on/</a:t>
            </a:r>
            <a:r>
              <a:rPr lang="nl-NL" sz="1200" dirty="0" err="1">
                <a:solidFill>
                  <a:schemeClr val="tx1"/>
                </a:solidFill>
                <a:latin typeface="Arial"/>
              </a:rPr>
              <a:t>Roll</a:t>
            </a:r>
            <a:r>
              <a:rPr lang="nl-NL" sz="1200" dirty="0">
                <a:solidFill>
                  <a:schemeClr val="tx1"/>
                </a:solidFill>
                <a:latin typeface="Arial"/>
              </a:rPr>
              <a:t> off (</a:t>
            </a:r>
            <a:r>
              <a:rPr lang="nl-NL" sz="1200" dirty="0" err="1">
                <a:solidFill>
                  <a:schemeClr val="tx1"/>
                </a:solidFill>
                <a:latin typeface="Arial"/>
              </a:rPr>
              <a:t>RoRo</a:t>
            </a:r>
            <a:r>
              <a:rPr lang="nl-NL" sz="1200" dirty="0">
                <a:solidFill>
                  <a:schemeClr val="tx1"/>
                </a:solidFill>
                <a:latin typeface="Arial"/>
              </a:rPr>
              <a:t>, (vrachtwagen aanhangers)) zal met circa 2,5 </a:t>
            </a:r>
            <a:r>
              <a:rPr lang="nl-NL" sz="1200" dirty="0" err="1">
                <a:solidFill>
                  <a:schemeClr val="tx1"/>
                </a:solidFill>
                <a:latin typeface="Arial"/>
              </a:rPr>
              <a:t>mln</a:t>
            </a:r>
            <a:r>
              <a:rPr lang="nl-NL" sz="1200" dirty="0">
                <a:solidFill>
                  <a:schemeClr val="tx1"/>
                </a:solidFill>
                <a:latin typeface="Arial"/>
              </a:rPr>
              <a:t> ton dalen</a:t>
            </a:r>
            <a:endParaRPr kumimoji="0" lang="nl-NL" sz="1200" b="0" i="0" u="none" strike="noStrike" kern="1200" cap="none" spc="20" normalizeH="0" baseline="0" noProof="0" dirty="0">
              <a:ln>
                <a:noFill/>
              </a:ln>
              <a:solidFill>
                <a:schemeClr val="tx1"/>
              </a:solidFill>
              <a:effectLst/>
              <a:uLnTx/>
              <a:uFillTx/>
              <a:latin typeface="Arial"/>
            </a:endParaRPr>
          </a:p>
          <a:p>
            <a:pPr marL="342908" marR="0" lvl="0" indent="-342908" algn="l" defTabSz="914422" rtl="0" eaLnBrk="1" fontAlgn="auto" latinLnBrk="0" hangingPunct="1">
              <a:lnSpc>
                <a:spcPct val="120000"/>
              </a:lnSpc>
              <a:spcBef>
                <a:spcPts val="0"/>
              </a:spcBef>
              <a:spcAft>
                <a:spcPts val="0"/>
              </a:spcAft>
              <a:buClrTx/>
              <a:buSzTx/>
              <a:buFont typeface="Arial" panose="020B0604020202020204" pitchFamily="34" charset="0"/>
              <a:buChar char="•"/>
              <a:tabLst/>
              <a:defRPr/>
            </a:pPr>
            <a:r>
              <a:rPr lang="nl-NL" sz="1200" dirty="0">
                <a:solidFill>
                  <a:schemeClr val="tx1"/>
                </a:solidFill>
                <a:latin typeface="Arial"/>
              </a:rPr>
              <a:t>Met uitzondering van LNG, zal alle vloeibare lading teruglopen, totaal tot wel 28 </a:t>
            </a:r>
            <a:r>
              <a:rPr lang="nl-NL" sz="1200" dirty="0" err="1">
                <a:solidFill>
                  <a:schemeClr val="tx1"/>
                </a:solidFill>
                <a:latin typeface="Arial"/>
              </a:rPr>
              <a:t>mln</a:t>
            </a:r>
            <a:r>
              <a:rPr lang="nl-NL" sz="1200" dirty="0">
                <a:solidFill>
                  <a:schemeClr val="tx1"/>
                </a:solidFill>
                <a:latin typeface="Arial"/>
              </a:rPr>
              <a:t> ton</a:t>
            </a:r>
            <a:endParaRPr kumimoji="0" lang="nl-NL" sz="1200" b="0" i="0" u="none" strike="noStrike" kern="1200" cap="none" spc="20" normalizeH="0" baseline="0" noProof="0" dirty="0">
              <a:ln>
                <a:noFill/>
              </a:ln>
              <a:solidFill>
                <a:schemeClr val="tx1"/>
              </a:solidFill>
              <a:effectLst/>
              <a:uLnTx/>
              <a:uFillTx/>
              <a:latin typeface="Arial"/>
            </a:endParaRPr>
          </a:p>
          <a:p>
            <a:pPr marL="342908" marR="0" lvl="0" indent="-342908" algn="l" defTabSz="914422"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1200" b="0" i="0" u="none" strike="noStrike" kern="1200" cap="none" spc="20" normalizeH="0" baseline="0" noProof="0" dirty="0">
                <a:ln>
                  <a:noFill/>
                </a:ln>
                <a:solidFill>
                  <a:schemeClr val="tx1"/>
                </a:solidFill>
                <a:effectLst/>
                <a:uLnTx/>
                <a:uFillTx/>
                <a:latin typeface="Arial"/>
              </a:rPr>
              <a:t>De doorvoer van bulkgoederen zal teruglopen met 10 </a:t>
            </a:r>
            <a:r>
              <a:rPr kumimoji="0" lang="nl-NL" sz="1200" b="0" i="0" u="none" strike="noStrike" kern="1200" cap="none" spc="20" normalizeH="0" baseline="0" noProof="0" dirty="0" err="1">
                <a:ln>
                  <a:noFill/>
                </a:ln>
                <a:solidFill>
                  <a:schemeClr val="tx1"/>
                </a:solidFill>
                <a:effectLst/>
                <a:uLnTx/>
                <a:uFillTx/>
                <a:latin typeface="Arial"/>
              </a:rPr>
              <a:t>mln</a:t>
            </a:r>
            <a:r>
              <a:rPr kumimoji="0" lang="nl-NL" sz="1200" b="0" i="0" u="none" strike="noStrike" kern="1200" cap="none" spc="20" normalizeH="0" baseline="0" noProof="0" dirty="0">
                <a:ln>
                  <a:noFill/>
                </a:ln>
                <a:solidFill>
                  <a:schemeClr val="tx1"/>
                </a:solidFill>
                <a:effectLst/>
                <a:uLnTx/>
                <a:uFillTx/>
                <a:latin typeface="Arial"/>
              </a:rPr>
              <a:t> ton </a:t>
            </a:r>
          </a:p>
          <a:p>
            <a:pPr marL="342908" marR="0" lvl="0" indent="-342908" algn="l" defTabSz="914422" rtl="0" eaLnBrk="1" fontAlgn="auto" latinLnBrk="0" hangingPunct="1">
              <a:lnSpc>
                <a:spcPct val="120000"/>
              </a:lnSpc>
              <a:spcBef>
                <a:spcPts val="0"/>
              </a:spcBef>
              <a:spcAft>
                <a:spcPts val="0"/>
              </a:spcAft>
              <a:buClrTx/>
              <a:buSzTx/>
              <a:buFont typeface="Arial" panose="020B0604020202020204" pitchFamily="34" charset="0"/>
              <a:buChar char="•"/>
              <a:tabLst/>
              <a:defRPr/>
            </a:pPr>
            <a:r>
              <a:rPr lang="nl-NL" sz="1200" dirty="0">
                <a:solidFill>
                  <a:schemeClr val="tx1"/>
                </a:solidFill>
                <a:latin typeface="Arial"/>
              </a:rPr>
              <a:t>Totale afname van ladingstromen met 56,5 m/n ton (12% van het </a:t>
            </a:r>
            <a:r>
              <a:rPr lang="nl-NL" sz="1200" dirty="0" err="1">
                <a:solidFill>
                  <a:schemeClr val="tx1"/>
                </a:solidFill>
                <a:latin typeface="Arial"/>
              </a:rPr>
              <a:t>total</a:t>
            </a:r>
            <a:r>
              <a:rPr lang="nl-NL" sz="1200" dirty="0">
                <a:solidFill>
                  <a:schemeClr val="tx1"/>
                </a:solidFill>
                <a:latin typeface="Arial"/>
              </a:rPr>
              <a:t> in 2019) als de coronacrisis na de zomer is opgelost</a:t>
            </a:r>
            <a:endParaRPr kumimoji="0" lang="nl-NL" sz="1200" b="0" i="0" u="none" strike="noStrike" kern="1200" cap="none" spc="20" normalizeH="0" baseline="0" noProof="0" dirty="0">
              <a:ln>
                <a:noFill/>
              </a:ln>
              <a:solidFill>
                <a:schemeClr val="tx1"/>
              </a:solidFill>
              <a:effectLst/>
              <a:uLnTx/>
              <a:uFillTx/>
              <a:latin typeface="Arial"/>
            </a:endParaRPr>
          </a:p>
          <a:p>
            <a:pPr marL="342908" marR="0" lvl="0" indent="-342908" algn="l" defTabSz="914422" rtl="0" eaLnBrk="1" fontAlgn="auto" latinLnBrk="0" hangingPunct="1">
              <a:lnSpc>
                <a:spcPct val="120000"/>
              </a:lnSpc>
              <a:spcBef>
                <a:spcPts val="0"/>
              </a:spcBef>
              <a:spcAft>
                <a:spcPts val="0"/>
              </a:spcAft>
              <a:buClrTx/>
              <a:buSzTx/>
              <a:buFont typeface="Arial" panose="020B0604020202020204" pitchFamily="34" charset="0"/>
              <a:buChar char="•"/>
              <a:tabLst/>
              <a:defRPr/>
            </a:pPr>
            <a:r>
              <a:rPr lang="nl-NL" sz="1200" dirty="0">
                <a:solidFill>
                  <a:schemeClr val="tx1"/>
                </a:solidFill>
                <a:latin typeface="Arial"/>
              </a:rPr>
              <a:t>Bij deze  analyse </a:t>
            </a:r>
            <a:r>
              <a:rPr lang="nl-NL" sz="1200" dirty="0" err="1">
                <a:solidFill>
                  <a:schemeClr val="tx1"/>
                </a:solidFill>
                <a:latin typeface="Arial"/>
              </a:rPr>
              <a:t>js</a:t>
            </a:r>
            <a:r>
              <a:rPr lang="nl-NL" sz="1200" dirty="0">
                <a:solidFill>
                  <a:schemeClr val="tx1"/>
                </a:solidFill>
                <a:latin typeface="Arial"/>
              </a:rPr>
              <a:t> het HBR uitgegaan van de laatste inschattingen van het verloop van de crisis. Als de de situatie wijzigt, zullen de gevolgen rapporteren. Wij houden de ontwikkelingen in de gaten</a:t>
            </a:r>
            <a:endParaRPr kumimoji="0" lang="nl-NL" sz="1200" b="0" i="0" u="none" strike="noStrike" kern="1200" cap="none" spc="20" normalizeH="0" baseline="0" noProof="0" dirty="0">
              <a:ln>
                <a:noFill/>
              </a:ln>
              <a:solidFill>
                <a:schemeClr val="tx1"/>
              </a:solidFill>
              <a:effectLst/>
              <a:uLnTx/>
              <a:uFillTx/>
              <a:latin typeface="Arial"/>
            </a:endParaRPr>
          </a:p>
          <a:p>
            <a:pPr marR="0" lvl="0" algn="l" defTabSz="914422" rtl="0" eaLnBrk="1" fontAlgn="auto" latinLnBrk="0" hangingPunct="1">
              <a:lnSpc>
                <a:spcPct val="90000"/>
              </a:lnSpc>
              <a:spcBef>
                <a:spcPts val="701"/>
              </a:spcBef>
              <a:spcAft>
                <a:spcPts val="701"/>
              </a:spcAft>
              <a:buClrTx/>
              <a:buSzTx/>
              <a:tabLst/>
              <a:defRPr/>
            </a:pPr>
            <a:endParaRPr kumimoji="0" lang="en-AU" sz="1200" b="0" i="0" u="none" strike="noStrike" kern="1200" cap="none" spc="20" normalizeH="0" baseline="0" noProof="0" dirty="0">
              <a:ln>
                <a:noFill/>
              </a:ln>
              <a:solidFill>
                <a:srgbClr val="001F4B"/>
              </a:solidFill>
              <a:effectLst/>
              <a:uLnTx/>
              <a:uFillTx/>
              <a:latin typeface="Arial"/>
            </a:endParaRPr>
          </a:p>
        </p:txBody>
      </p:sp>
    </p:spTree>
    <p:extLst>
      <p:ext uri="{BB962C8B-B14F-4D97-AF65-F5344CB8AC3E}">
        <p14:creationId xmlns:p14="http://schemas.microsoft.com/office/powerpoint/2010/main" val="2024250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C2064C-5265-4F8F-BBF8-7C37371014C6}"/>
              </a:ext>
            </a:extLst>
          </p:cNvPr>
          <p:cNvSpPr>
            <a:spLocks noGrp="1"/>
          </p:cNvSpPr>
          <p:nvPr>
            <p:ph type="title"/>
          </p:nvPr>
        </p:nvSpPr>
        <p:spPr/>
        <p:txBody>
          <a:bodyPr/>
          <a:lstStyle/>
          <a:p>
            <a:r>
              <a:rPr lang="nl-NL" dirty="0"/>
              <a:t>Startups en scale-ups</a:t>
            </a:r>
          </a:p>
        </p:txBody>
      </p:sp>
      <p:pic>
        <p:nvPicPr>
          <p:cNvPr id="7" name="Tijdelijke aanduiding voor inhoud 6">
            <a:extLst>
              <a:ext uri="{FF2B5EF4-FFF2-40B4-BE49-F238E27FC236}">
                <a16:creationId xmlns:a16="http://schemas.microsoft.com/office/drawing/2014/main" id="{4CA14F0A-687E-4564-8FA0-FB293D6AC639}"/>
              </a:ext>
            </a:extLst>
          </p:cNvPr>
          <p:cNvPicPr>
            <a:picLocks noGrp="1" noChangeAspect="1"/>
          </p:cNvPicPr>
          <p:nvPr>
            <p:ph idx="1"/>
          </p:nvPr>
        </p:nvPicPr>
        <p:blipFill rotWithShape="1">
          <a:blip r:embed="rId2"/>
          <a:srcRect t="25075"/>
          <a:stretch/>
        </p:blipFill>
        <p:spPr>
          <a:xfrm>
            <a:off x="547344" y="1047730"/>
            <a:ext cx="10297707" cy="4002139"/>
          </a:xfrm>
          <a:prstGeom prst="rect">
            <a:avLst/>
          </a:prstGeom>
        </p:spPr>
      </p:pic>
      <p:sp>
        <p:nvSpPr>
          <p:cNvPr id="4" name="Tijdelijke aanduiding voor datum 3">
            <a:extLst>
              <a:ext uri="{FF2B5EF4-FFF2-40B4-BE49-F238E27FC236}">
                <a16:creationId xmlns:a16="http://schemas.microsoft.com/office/drawing/2014/main" id="{5A8FDD76-8A17-42AC-9100-F567273E3C2A}"/>
              </a:ext>
            </a:extLst>
          </p:cNvPr>
          <p:cNvSpPr>
            <a:spLocks noGrp="1"/>
          </p:cNvSpPr>
          <p:nvPr>
            <p:ph type="dt" sz="half" idx="10"/>
          </p:nvPr>
        </p:nvSpPr>
        <p:spPr/>
        <p:txBody>
          <a:bodyPr/>
          <a:lstStyle/>
          <a:p>
            <a:pPr>
              <a:defRPr/>
            </a:pPr>
            <a:fld id="{3265B035-3816-A94B-A934-889F67B0BD93}" type="datetime1">
              <a:rPr lang="nl-NL" smtClean="0"/>
              <a:pPr>
                <a:defRPr/>
              </a:pPr>
              <a:t>9-4-2020</a:t>
            </a:fld>
            <a:endParaRPr lang="en-US" dirty="0"/>
          </a:p>
        </p:txBody>
      </p:sp>
      <p:sp>
        <p:nvSpPr>
          <p:cNvPr id="5" name="Tijdelijke aanduiding voor voettekst 4">
            <a:extLst>
              <a:ext uri="{FF2B5EF4-FFF2-40B4-BE49-F238E27FC236}">
                <a16:creationId xmlns:a16="http://schemas.microsoft.com/office/drawing/2014/main" id="{FDA3318F-0DEF-447C-A579-CD4D32A02E2E}"/>
              </a:ext>
            </a:extLst>
          </p:cNvPr>
          <p:cNvSpPr>
            <a:spLocks noGrp="1"/>
          </p:cNvSpPr>
          <p:nvPr>
            <p:ph type="ftr" sz="quarter" idx="11"/>
          </p:nvPr>
        </p:nvSpPr>
        <p:spPr/>
        <p:txBody>
          <a:bodyPr/>
          <a:lstStyle/>
          <a:p>
            <a:pPr>
              <a:defRPr/>
            </a:pPr>
            <a:r>
              <a:rPr lang="en-US" dirty="0" err="1"/>
              <a:t>Economische</a:t>
            </a:r>
            <a:r>
              <a:rPr lang="en-US" dirty="0"/>
              <a:t> impact van het Corona virus Rotterdam</a:t>
            </a:r>
          </a:p>
        </p:txBody>
      </p:sp>
      <p:sp>
        <p:nvSpPr>
          <p:cNvPr id="6" name="Tijdelijke aanduiding voor dianummer 5">
            <a:extLst>
              <a:ext uri="{FF2B5EF4-FFF2-40B4-BE49-F238E27FC236}">
                <a16:creationId xmlns:a16="http://schemas.microsoft.com/office/drawing/2014/main" id="{64B33678-1B1E-4AA8-B6B4-61E4FBE52B67}"/>
              </a:ext>
            </a:extLst>
          </p:cNvPr>
          <p:cNvSpPr>
            <a:spLocks noGrp="1"/>
          </p:cNvSpPr>
          <p:nvPr>
            <p:ph type="sldNum" sz="quarter" idx="12"/>
          </p:nvPr>
        </p:nvSpPr>
        <p:spPr/>
        <p:txBody>
          <a:bodyPr/>
          <a:lstStyle/>
          <a:p>
            <a:pPr>
              <a:defRPr/>
            </a:pPr>
            <a:fld id="{A5F1A956-5177-F34D-8217-95F669959E07}" type="slidenum">
              <a:rPr lang="en-US" smtClean="0"/>
              <a:pPr>
                <a:defRPr/>
              </a:pPr>
              <a:t>21</a:t>
            </a:fld>
            <a:endParaRPr lang="en-US"/>
          </a:p>
        </p:txBody>
      </p:sp>
      <p:sp>
        <p:nvSpPr>
          <p:cNvPr id="3" name="Tekstvak 2">
            <a:extLst>
              <a:ext uri="{FF2B5EF4-FFF2-40B4-BE49-F238E27FC236}">
                <a16:creationId xmlns:a16="http://schemas.microsoft.com/office/drawing/2014/main" id="{83665CD4-3E57-411B-B09D-50F169B9F6EE}"/>
              </a:ext>
            </a:extLst>
          </p:cNvPr>
          <p:cNvSpPr txBox="1"/>
          <p:nvPr/>
        </p:nvSpPr>
        <p:spPr>
          <a:xfrm>
            <a:off x="738753" y="4742596"/>
            <a:ext cx="10638328" cy="750975"/>
          </a:xfrm>
          <a:prstGeom prst="rect">
            <a:avLst/>
          </a:prstGeom>
          <a:noFill/>
        </p:spPr>
        <p:txBody>
          <a:bodyPr wrap="square" rtlCol="0">
            <a:spAutoFit/>
          </a:bodyPr>
          <a:lstStyle/>
          <a:p>
            <a:pPr>
              <a:lnSpc>
                <a:spcPct val="120000"/>
              </a:lnSpc>
            </a:pPr>
            <a:r>
              <a:rPr lang="nl-NL" sz="1200" dirty="0"/>
              <a:t>Volgende week neemt de minister van EZK een besluit om via de Regionale </a:t>
            </a:r>
            <a:r>
              <a:rPr lang="nl-NL" sz="1200" dirty="0" err="1"/>
              <a:t>ontwikkelingsmaatschapppijen</a:t>
            </a:r>
            <a:r>
              <a:rPr lang="nl-NL" sz="1200" dirty="0"/>
              <a:t> (IQ) een leningsfaciliteit voor niet bancair gefinancierde bedrijven in te richten met mogelijk 350 miljoen euro, maar in ieder geval 150 </a:t>
            </a:r>
            <a:r>
              <a:rPr lang="nl-NL" sz="1200" dirty="0" err="1"/>
              <a:t>mln</a:t>
            </a:r>
            <a:r>
              <a:rPr lang="nl-NL" sz="1200" dirty="0"/>
              <a:t> voor onze (PZH) regio. Het gaat om kredieten tussen de 50.000 en 2 miljoen euro.</a:t>
            </a:r>
          </a:p>
        </p:txBody>
      </p:sp>
    </p:spTree>
    <p:extLst>
      <p:ext uri="{BB962C8B-B14F-4D97-AF65-F5344CB8AC3E}">
        <p14:creationId xmlns:p14="http://schemas.microsoft.com/office/powerpoint/2010/main" val="1293557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a:extLst>
              <a:ext uri="{FF2B5EF4-FFF2-40B4-BE49-F238E27FC236}">
                <a16:creationId xmlns:a16="http://schemas.microsoft.com/office/drawing/2014/main" id="{E7620A63-AC7B-F440-8CDE-4C40AB7FA20C}"/>
              </a:ext>
            </a:extLst>
          </p:cNvPr>
          <p:cNvSpPr/>
          <p:nvPr/>
        </p:nvSpPr>
        <p:spPr>
          <a:xfrm>
            <a:off x="6337953" y="1044738"/>
            <a:ext cx="5097341" cy="5285615"/>
          </a:xfrm>
          <a:prstGeom prst="rect">
            <a:avLst/>
          </a:prstGeom>
          <a:solidFill>
            <a:schemeClr val="accent1">
              <a:alpha val="9000"/>
            </a:schemeClr>
          </a:solidFill>
          <a:ln w="6350" cap="flat"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Title 1">
            <a:extLst>
              <a:ext uri="{FF2B5EF4-FFF2-40B4-BE49-F238E27FC236}">
                <a16:creationId xmlns:a16="http://schemas.microsoft.com/office/drawing/2014/main" id="{1BCFD21E-09B0-4E02-8E37-86C2FA96E335}"/>
              </a:ext>
            </a:extLst>
          </p:cNvPr>
          <p:cNvSpPr>
            <a:spLocks noGrp="1"/>
          </p:cNvSpPr>
          <p:nvPr>
            <p:ph type="title"/>
          </p:nvPr>
        </p:nvSpPr>
        <p:spPr>
          <a:xfrm>
            <a:off x="814919" y="414344"/>
            <a:ext cx="8892117" cy="565149"/>
          </a:xfrm>
        </p:spPr>
        <p:txBody>
          <a:bodyPr/>
          <a:lstStyle/>
          <a:p>
            <a:r>
              <a:rPr lang="en-US" dirty="0"/>
              <a:t>Impact op Rotterdam </a:t>
            </a:r>
            <a:r>
              <a:rPr lang="en-US" dirty="0" err="1"/>
              <a:t>Woningbouw</a:t>
            </a:r>
            <a:endParaRPr lang="en-US" dirty="0"/>
          </a:p>
        </p:txBody>
      </p:sp>
      <p:pic>
        <p:nvPicPr>
          <p:cNvPr id="8" name="Tijdelijke aanduiding voor inhoud 7">
            <a:extLst>
              <a:ext uri="{FF2B5EF4-FFF2-40B4-BE49-F238E27FC236}">
                <a16:creationId xmlns:a16="http://schemas.microsoft.com/office/drawing/2014/main" id="{B0AB23F6-D0BB-4768-8335-0478D3B32345}"/>
              </a:ext>
            </a:extLst>
          </p:cNvPr>
          <p:cNvPicPr>
            <a:picLocks noGrp="1" noChangeAspect="1"/>
          </p:cNvPicPr>
          <p:nvPr>
            <p:ph idx="1"/>
          </p:nvPr>
        </p:nvPicPr>
        <p:blipFill>
          <a:blip r:embed="rId2"/>
          <a:stretch>
            <a:fillRect/>
          </a:stretch>
        </p:blipFill>
        <p:spPr>
          <a:xfrm>
            <a:off x="6729971" y="3687545"/>
            <a:ext cx="4313304" cy="2594811"/>
          </a:xfrm>
          <a:prstGeom prst="rect">
            <a:avLst/>
          </a:prstGeom>
          <a:noFill/>
        </p:spPr>
      </p:pic>
      <p:sp>
        <p:nvSpPr>
          <p:cNvPr id="4" name="Tijdelijke aanduiding voor datum 3">
            <a:extLst>
              <a:ext uri="{FF2B5EF4-FFF2-40B4-BE49-F238E27FC236}">
                <a16:creationId xmlns:a16="http://schemas.microsoft.com/office/drawing/2014/main" id="{063A13E9-FECD-45BB-95C3-56EAC9137DE3}"/>
              </a:ext>
            </a:extLst>
          </p:cNvPr>
          <p:cNvSpPr>
            <a:spLocks noGrp="1"/>
          </p:cNvSpPr>
          <p:nvPr>
            <p:ph type="dt" sz="half" idx="10"/>
          </p:nvPr>
        </p:nvSpPr>
        <p:spPr>
          <a:xfrm>
            <a:off x="804337" y="6591300"/>
            <a:ext cx="1499305" cy="179388"/>
          </a:xfrm>
        </p:spPr>
        <p:txBody>
          <a:bodyPr wrap="square" anchor="t">
            <a:normAutofit/>
          </a:bodyPr>
          <a:lstStyle/>
          <a:p>
            <a:pPr>
              <a:spcAft>
                <a:spcPts val="600"/>
              </a:spcAft>
              <a:defRPr/>
            </a:pPr>
            <a:fld id="{3265B035-3816-A94B-A934-889F67B0BD93}" type="datetime1">
              <a:rPr lang="nl-NL" smtClean="0"/>
              <a:pPr>
                <a:spcAft>
                  <a:spcPts val="600"/>
                </a:spcAft>
                <a:defRPr/>
              </a:pPr>
              <a:t>9-4-2020</a:t>
            </a:fld>
            <a:endParaRPr lang="en-US"/>
          </a:p>
        </p:txBody>
      </p:sp>
      <p:sp>
        <p:nvSpPr>
          <p:cNvPr id="5" name="Tijdelijke aanduiding voor voettekst 4">
            <a:extLst>
              <a:ext uri="{FF2B5EF4-FFF2-40B4-BE49-F238E27FC236}">
                <a16:creationId xmlns:a16="http://schemas.microsoft.com/office/drawing/2014/main" id="{8AE804B0-F725-4BAA-869C-88A775EB48FB}"/>
              </a:ext>
            </a:extLst>
          </p:cNvPr>
          <p:cNvSpPr>
            <a:spLocks noGrp="1"/>
          </p:cNvSpPr>
          <p:nvPr>
            <p:ph type="ftr" sz="quarter" idx="11"/>
          </p:nvPr>
        </p:nvSpPr>
        <p:spPr>
          <a:xfrm>
            <a:off x="2669121" y="6592893"/>
            <a:ext cx="7179735" cy="179387"/>
          </a:xfrm>
        </p:spPr>
        <p:txBody>
          <a:bodyPr wrap="square" anchor="t">
            <a:normAutofit/>
          </a:bodyPr>
          <a:lstStyle/>
          <a:p>
            <a:pPr>
              <a:spcAft>
                <a:spcPts val="600"/>
              </a:spcAft>
              <a:defRPr/>
            </a:pPr>
            <a:r>
              <a:rPr lang="en-US"/>
              <a:t>Economische impact van het Corona virus Rotterdam</a:t>
            </a:r>
          </a:p>
        </p:txBody>
      </p:sp>
      <p:sp>
        <p:nvSpPr>
          <p:cNvPr id="6" name="Tijdelijke aanduiding voor dianummer 5">
            <a:extLst>
              <a:ext uri="{FF2B5EF4-FFF2-40B4-BE49-F238E27FC236}">
                <a16:creationId xmlns:a16="http://schemas.microsoft.com/office/drawing/2014/main" id="{63E76BF9-3E8B-4C06-916E-3C1958E75DB4}"/>
              </a:ext>
            </a:extLst>
          </p:cNvPr>
          <p:cNvSpPr>
            <a:spLocks noGrp="1"/>
          </p:cNvSpPr>
          <p:nvPr>
            <p:ph type="sldNum" sz="quarter" idx="12"/>
          </p:nvPr>
        </p:nvSpPr>
        <p:spPr>
          <a:xfrm>
            <a:off x="11159069" y="6592893"/>
            <a:ext cx="552451" cy="179387"/>
          </a:xfrm>
        </p:spPr>
        <p:txBody>
          <a:bodyPr>
            <a:noAutofit/>
          </a:bodyPr>
          <a:lstStyle/>
          <a:p>
            <a:pPr>
              <a:lnSpc>
                <a:spcPct val="90000"/>
              </a:lnSpc>
              <a:spcAft>
                <a:spcPts val="600"/>
              </a:spcAft>
              <a:defRPr/>
            </a:pPr>
            <a:fld id="{A5F1A956-5177-F34D-8217-95F669959E07}" type="slidenum">
              <a:rPr lang="en-US" smtClean="0"/>
              <a:pPr>
                <a:lnSpc>
                  <a:spcPct val="90000"/>
                </a:lnSpc>
                <a:spcAft>
                  <a:spcPts val="600"/>
                </a:spcAft>
                <a:defRPr/>
              </a:pPr>
              <a:t>22</a:t>
            </a:fld>
            <a:endParaRPr lang="en-US" dirty="0"/>
          </a:p>
        </p:txBody>
      </p:sp>
      <p:pic>
        <p:nvPicPr>
          <p:cNvPr id="2" name="Afbeelding 1">
            <a:extLst>
              <a:ext uri="{FF2B5EF4-FFF2-40B4-BE49-F238E27FC236}">
                <a16:creationId xmlns:a16="http://schemas.microsoft.com/office/drawing/2014/main" id="{92906ED6-E8FA-48A5-93E3-D7E890B2359D}"/>
              </a:ext>
            </a:extLst>
          </p:cNvPr>
          <p:cNvPicPr>
            <a:picLocks noChangeAspect="1"/>
          </p:cNvPicPr>
          <p:nvPr/>
        </p:nvPicPr>
        <p:blipFill>
          <a:blip r:embed="rId3"/>
          <a:stretch>
            <a:fillRect/>
          </a:stretch>
        </p:blipFill>
        <p:spPr>
          <a:xfrm>
            <a:off x="6583969" y="1143972"/>
            <a:ext cx="4605307" cy="2412303"/>
          </a:xfrm>
          <a:prstGeom prst="rect">
            <a:avLst/>
          </a:prstGeom>
        </p:spPr>
      </p:pic>
      <p:sp>
        <p:nvSpPr>
          <p:cNvPr id="3" name="Rechthoek 2">
            <a:extLst>
              <a:ext uri="{FF2B5EF4-FFF2-40B4-BE49-F238E27FC236}">
                <a16:creationId xmlns:a16="http://schemas.microsoft.com/office/drawing/2014/main" id="{1C56CA6E-C8A7-47C4-BBE3-F74218516F43}"/>
              </a:ext>
            </a:extLst>
          </p:cNvPr>
          <p:cNvSpPr/>
          <p:nvPr/>
        </p:nvSpPr>
        <p:spPr>
          <a:xfrm>
            <a:off x="657972" y="979493"/>
            <a:ext cx="5533978" cy="2936188"/>
          </a:xfrm>
          <a:prstGeom prst="rect">
            <a:avLst/>
          </a:prstGeom>
        </p:spPr>
        <p:txBody>
          <a:bodyPr wrap="square">
            <a:spAutoFit/>
          </a:bodyPr>
          <a:lstStyle/>
          <a:p>
            <a:pPr>
              <a:lnSpc>
                <a:spcPct val="120000"/>
              </a:lnSpc>
              <a:spcAft>
                <a:spcPts val="0"/>
              </a:spcAft>
            </a:pPr>
            <a:r>
              <a:rPr lang="nl-NL" sz="1200" dirty="0">
                <a:latin typeface="Arial" panose="020B0604020202020204" pitchFamily="34" charset="0"/>
                <a:ea typeface="Calibri" panose="020F0502020204030204" pitchFamily="34" charset="0"/>
                <a:cs typeface="Arial" panose="020B0604020202020204" pitchFamily="34" charset="0"/>
              </a:rPr>
              <a:t> </a:t>
            </a:r>
            <a:r>
              <a:rPr lang="nl-NL" sz="1200" dirty="0" err="1">
                <a:solidFill>
                  <a:srgbClr val="18933C"/>
                </a:solidFill>
                <a:latin typeface="Arial" panose="020B0604020202020204" pitchFamily="34" charset="0"/>
                <a:ea typeface="Calibri" panose="020F0502020204030204" pitchFamily="34" charset="0"/>
                <a:cs typeface="Arial" panose="020B0604020202020204" pitchFamily="34" charset="0"/>
              </a:rPr>
              <a:t>https</a:t>
            </a:r>
            <a:r>
              <a:rPr lang="nl-NL" sz="1200" dirty="0">
                <a:solidFill>
                  <a:srgbClr val="18933C"/>
                </a:solidFill>
                <a:latin typeface="Arial" panose="020B0604020202020204" pitchFamily="34" charset="0"/>
                <a:ea typeface="Calibri" panose="020F0502020204030204" pitchFamily="34" charset="0"/>
                <a:cs typeface="Arial" panose="020B0604020202020204" pitchFamily="34" charset="0"/>
              </a:rPr>
              <a:t>://</a:t>
            </a:r>
            <a:r>
              <a:rPr lang="nl-NL" sz="1200" dirty="0" err="1">
                <a:solidFill>
                  <a:srgbClr val="18933C"/>
                </a:solidFill>
                <a:latin typeface="Arial" panose="020B0604020202020204" pitchFamily="34" charset="0"/>
                <a:ea typeface="Calibri" panose="020F0502020204030204" pitchFamily="34" charset="0"/>
                <a:cs typeface="Arial" panose="020B0604020202020204" pitchFamily="34" charset="0"/>
              </a:rPr>
              <a:t>www.hdn.nl</a:t>
            </a:r>
            <a:r>
              <a:rPr lang="nl-NL" sz="1200" dirty="0">
                <a:solidFill>
                  <a:srgbClr val="18933C"/>
                </a:solidFill>
                <a:latin typeface="Arial" panose="020B0604020202020204" pitchFamily="34" charset="0"/>
                <a:ea typeface="Calibri" panose="020F0502020204030204" pitchFamily="34" charset="0"/>
                <a:cs typeface="Arial" panose="020B0604020202020204" pitchFamily="34" charset="0"/>
              </a:rPr>
              <a:t>/hypotheekaanvragen-stijgen-door-coronacrisis/</a:t>
            </a:r>
          </a:p>
          <a:p>
            <a:pPr>
              <a:lnSpc>
                <a:spcPct val="120000"/>
              </a:lnSpc>
              <a:spcAft>
                <a:spcPts val="0"/>
              </a:spcAft>
            </a:pPr>
            <a:endParaRPr lang="nl-NL" sz="1200" dirty="0">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0"/>
              </a:spcAft>
            </a:pPr>
            <a:r>
              <a:rPr lang="nl-NL" sz="1200" dirty="0">
                <a:latin typeface="Arial" panose="020B0604020202020204" pitchFamily="34" charset="0"/>
                <a:ea typeface="Calibri" panose="020F0502020204030204" pitchFamily="34" charset="0"/>
                <a:cs typeface="Arial" panose="020B0604020202020204" pitchFamily="34" charset="0"/>
              </a:rPr>
              <a:t>Het gaat vaak om </a:t>
            </a:r>
            <a:r>
              <a:rPr lang="nl-NL" sz="1200" dirty="0" err="1">
                <a:latin typeface="Arial" panose="020B0604020202020204" pitchFamily="34" charset="0"/>
                <a:ea typeface="Calibri" panose="020F0502020204030204" pitchFamily="34" charset="0"/>
                <a:cs typeface="Arial" panose="020B0604020202020204" pitchFamily="34" charset="0"/>
              </a:rPr>
              <a:t>oversluiters</a:t>
            </a:r>
            <a:r>
              <a:rPr lang="nl-NL" sz="1200" dirty="0">
                <a:latin typeface="Arial" panose="020B0604020202020204" pitchFamily="34" charset="0"/>
                <a:ea typeface="Calibri" panose="020F0502020204030204" pitchFamily="34" charset="0"/>
                <a:cs typeface="Arial" panose="020B0604020202020204" pitchFamily="34" charset="0"/>
              </a:rPr>
              <a:t>, maar ook mensen die een hypotheek aanvroegen voor de aankoop van een huis is met een kwart toegenomen in maart t.o.v. februari. De verwachte rentestijging zorgt ervoor dat mensen die afwachtend waren nu toch nog willen profiteren van een gunstige lening.</a:t>
            </a:r>
          </a:p>
          <a:p>
            <a:pPr>
              <a:lnSpc>
                <a:spcPct val="120000"/>
              </a:lnSpc>
              <a:spcAft>
                <a:spcPts val="0"/>
              </a:spcAft>
            </a:pPr>
            <a:r>
              <a:rPr lang="nl-NL" sz="1200" dirty="0">
                <a:latin typeface="Arial" panose="020B0604020202020204" pitchFamily="34" charset="0"/>
                <a:ea typeface="Calibri" panose="020F0502020204030204" pitchFamily="34" charset="0"/>
                <a:cs typeface="Arial" panose="020B0604020202020204" pitchFamily="34" charset="0"/>
              </a:rPr>
              <a:t> </a:t>
            </a:r>
          </a:p>
          <a:p>
            <a:pPr>
              <a:lnSpc>
                <a:spcPct val="120000"/>
              </a:lnSpc>
              <a:spcAft>
                <a:spcPts val="0"/>
              </a:spcAft>
            </a:pPr>
            <a:r>
              <a:rPr lang="nl-NL" sz="1200" dirty="0">
                <a:latin typeface="Arial" panose="020B0604020202020204" pitchFamily="34" charset="0"/>
                <a:ea typeface="Calibri" panose="020F0502020204030204" pitchFamily="34" charset="0"/>
                <a:cs typeface="Arial" panose="020B0604020202020204" pitchFamily="34" charset="0"/>
              </a:rPr>
              <a:t>Wel is er volgens NVM een verkocht-daling van 12% en een te koop-daling van 9% zien in de tweede helft van maart. Het is nog te vroeg om te zeggen of dit een dipje is of een nieuwe trend, dat is ook afhankelijk van hoe lang de </a:t>
            </a:r>
            <a:r>
              <a:rPr lang="nl-NL" sz="1200" dirty="0" err="1">
                <a:latin typeface="Arial" panose="020B0604020202020204" pitchFamily="34" charset="0"/>
                <a:ea typeface="Calibri" panose="020F0502020204030204" pitchFamily="34" charset="0"/>
                <a:cs typeface="Arial" panose="020B0604020202020204" pitchFamily="34" charset="0"/>
              </a:rPr>
              <a:t>lockdown</a:t>
            </a:r>
            <a:r>
              <a:rPr lang="nl-NL" sz="1200" dirty="0">
                <a:latin typeface="Arial" panose="020B0604020202020204" pitchFamily="34" charset="0"/>
                <a:ea typeface="Calibri" panose="020F0502020204030204" pitchFamily="34" charset="0"/>
                <a:cs typeface="Arial" panose="020B0604020202020204" pitchFamily="34" charset="0"/>
              </a:rPr>
              <a:t> duurt.</a:t>
            </a:r>
          </a:p>
          <a:p>
            <a:pPr>
              <a:lnSpc>
                <a:spcPct val="120000"/>
              </a:lnSpc>
              <a:spcAft>
                <a:spcPts val="0"/>
              </a:spcAft>
            </a:pPr>
            <a:r>
              <a:rPr lang="nl-NL" sz="1200" dirty="0">
                <a:latin typeface="Arial" panose="020B0604020202020204" pitchFamily="34" charset="0"/>
                <a:ea typeface="Calibri" panose="020F0502020204030204" pitchFamily="34" charset="0"/>
                <a:cs typeface="Arial" panose="020B0604020202020204" pitchFamily="34" charset="0"/>
              </a:rPr>
              <a:t> </a:t>
            </a:r>
          </a:p>
          <a:p>
            <a:pPr>
              <a:spcAft>
                <a:spcPts val="0"/>
              </a:spcAft>
            </a:pPr>
            <a:r>
              <a:rPr lang="nl-NL" sz="1200" dirty="0">
                <a:solidFill>
                  <a:srgbClr val="18933C"/>
                </a:solidFill>
                <a:latin typeface="Arial" panose="020B0604020202020204" pitchFamily="34" charset="0"/>
                <a:ea typeface="Calibri" panose="020F0502020204030204" pitchFamily="34" charset="0"/>
                <a:cs typeface="Arial" panose="020B0604020202020204" pitchFamily="34" charset="0"/>
              </a:rPr>
              <a:t> </a:t>
            </a:r>
            <a:r>
              <a:rPr lang="nl-NL" sz="1200" dirty="0" err="1">
                <a:solidFill>
                  <a:srgbClr val="18933C"/>
                </a:solidFill>
                <a:latin typeface="Arial" panose="020B0604020202020204" pitchFamily="34" charset="0"/>
                <a:ea typeface="Calibri" panose="020F0502020204030204" pitchFamily="34" charset="0"/>
                <a:cs typeface="Arial" panose="020B0604020202020204" pitchFamily="34" charset="0"/>
              </a:rPr>
              <a:t>https</a:t>
            </a:r>
            <a:r>
              <a:rPr lang="nl-NL" sz="1200" dirty="0">
                <a:solidFill>
                  <a:srgbClr val="18933C"/>
                </a:solidFill>
                <a:latin typeface="Arial" panose="020B0604020202020204" pitchFamily="34" charset="0"/>
                <a:ea typeface="Calibri" panose="020F0502020204030204" pitchFamily="34" charset="0"/>
                <a:cs typeface="Arial" panose="020B0604020202020204" pitchFamily="34" charset="0"/>
              </a:rPr>
              <a:t>://</a:t>
            </a:r>
            <a:r>
              <a:rPr lang="nl-NL" sz="1200" dirty="0" err="1">
                <a:solidFill>
                  <a:srgbClr val="18933C"/>
                </a:solidFill>
                <a:latin typeface="Arial" panose="020B0604020202020204" pitchFamily="34" charset="0"/>
                <a:ea typeface="Calibri" panose="020F0502020204030204" pitchFamily="34" charset="0"/>
                <a:cs typeface="Arial" panose="020B0604020202020204" pitchFamily="34" charset="0"/>
              </a:rPr>
              <a:t>www.nvm.nl</a:t>
            </a:r>
            <a:r>
              <a:rPr lang="nl-NL" sz="1200" dirty="0">
                <a:solidFill>
                  <a:srgbClr val="18933C"/>
                </a:solidFill>
                <a:latin typeface="Arial" panose="020B0604020202020204" pitchFamily="34" charset="0"/>
                <a:ea typeface="Calibri" panose="020F0502020204030204" pitchFamily="34" charset="0"/>
                <a:cs typeface="Arial" panose="020B0604020202020204" pitchFamily="34" charset="0"/>
              </a:rPr>
              <a:t>/actueel/nieuws/2020/03/</a:t>
            </a:r>
            <a:r>
              <a:rPr lang="nl-NL" sz="1200" dirty="0" err="1">
                <a:solidFill>
                  <a:srgbClr val="18933C"/>
                </a:solidFill>
                <a:latin typeface="Arial" panose="020B0604020202020204" pitchFamily="34" charset="0"/>
                <a:ea typeface="Calibri" panose="020F0502020204030204" pitchFamily="34" charset="0"/>
                <a:cs typeface="Arial" panose="020B0604020202020204" pitchFamily="34" charset="0"/>
              </a:rPr>
              <a:t>goedewoning</a:t>
            </a:r>
            <a:endParaRPr lang="nl-NL" sz="1200" dirty="0">
              <a:solidFill>
                <a:srgbClr val="18933C"/>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79409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84C739-902F-B045-B10C-853573F7B5E5}"/>
              </a:ext>
            </a:extLst>
          </p:cNvPr>
          <p:cNvSpPr/>
          <p:nvPr/>
        </p:nvSpPr>
        <p:spPr>
          <a:xfrm>
            <a:off x="6388104" y="928276"/>
            <a:ext cx="5097341" cy="5285615"/>
          </a:xfrm>
          <a:prstGeom prst="rect">
            <a:avLst/>
          </a:prstGeom>
          <a:solidFill>
            <a:schemeClr val="accent1">
              <a:alpha val="9000"/>
            </a:schemeClr>
          </a:solidFill>
          <a:ln w="6350" cap="flat"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3D81A57-05CA-41B2-AD8A-B41D083E70EA}"/>
              </a:ext>
            </a:extLst>
          </p:cNvPr>
          <p:cNvSpPr/>
          <p:nvPr/>
        </p:nvSpPr>
        <p:spPr>
          <a:xfrm>
            <a:off x="773591" y="978189"/>
            <a:ext cx="5485397" cy="5447645"/>
          </a:xfrm>
          <a:prstGeom prst="rect">
            <a:avLst/>
          </a:prstGeom>
        </p:spPr>
        <p:txBody>
          <a:bodyPr wrap="square">
            <a:spAutoFit/>
          </a:bodyPr>
          <a:lstStyle/>
          <a:p>
            <a:r>
              <a:rPr lang="nl-NL" sz="1200" b="1" dirty="0">
                <a:latin typeface="Arial" panose="020B0604020202020204" pitchFamily="34" charset="0"/>
                <a:cs typeface="Arial" panose="020B0604020202020204" pitchFamily="34" charset="0"/>
              </a:rPr>
              <a:t>Investeringen sterk onder druk</a:t>
            </a:r>
          </a:p>
          <a:p>
            <a:r>
              <a:rPr lang="nl-NL" sz="1200" dirty="0">
                <a:latin typeface="Arial" panose="020B0604020202020204" pitchFamily="34" charset="0"/>
                <a:cs typeface="Arial" panose="020B0604020202020204" pitchFamily="34" charset="0"/>
              </a:rPr>
              <a:t>Zowel de investeringen in de woningbouw als in de utiliteitsbouw worden sterk</a:t>
            </a:r>
          </a:p>
          <a:p>
            <a:r>
              <a:rPr lang="nl-NL" sz="1200" dirty="0">
                <a:latin typeface="Arial" panose="020B0604020202020204" pitchFamily="34" charset="0"/>
                <a:cs typeface="Arial" panose="020B0604020202020204" pitchFamily="34" charset="0"/>
              </a:rPr>
              <a:t>getroffen door de crisis. Dit betreft zowel nieuwbouw als herstel en verbouw in beide sectoren. In twee jaar tijd dalen zowel de woningbouwinvesteringen als de investeringen in de utiliteitsbouw ieder cumulatief met ruim 20%. Alleen het</a:t>
            </a:r>
          </a:p>
          <a:p>
            <a:r>
              <a:rPr lang="nl-NL" sz="1200" dirty="0">
                <a:latin typeface="Arial" panose="020B0604020202020204" pitchFamily="34" charset="0"/>
                <a:cs typeface="Arial" panose="020B0604020202020204" pitchFamily="34" charset="0"/>
              </a:rPr>
              <a:t>onderhoud van gebouwen blijft in deze periode nog redelijk op peil. De infrastructuur wordt ook zwaar getroffen en de investeringen lopen hier cumulatief met bijna 20% terug. Dit is overigens maar deels het gevolg van de coronacrisis en deels het gevolg van eerdere problemen rond stikstof en PFAS.</a:t>
            </a:r>
          </a:p>
          <a:p>
            <a:endParaRPr lang="nl-NL" sz="1200" dirty="0">
              <a:latin typeface="Arial" panose="020B0604020202020204" pitchFamily="34" charset="0"/>
              <a:cs typeface="Arial" panose="020B0604020202020204" pitchFamily="34" charset="0"/>
            </a:endParaRPr>
          </a:p>
          <a:p>
            <a:r>
              <a:rPr lang="nl-NL" sz="1200" b="1" dirty="0">
                <a:latin typeface="Arial" panose="020B0604020202020204" pitchFamily="34" charset="0"/>
                <a:cs typeface="Arial" panose="020B0604020202020204" pitchFamily="34" charset="0"/>
              </a:rPr>
              <a:t>Woningaanbod zakt verder weg</a:t>
            </a:r>
          </a:p>
          <a:p>
            <a:r>
              <a:rPr lang="nl-NL" sz="1200" dirty="0">
                <a:latin typeface="Arial" panose="020B0604020202020204" pitchFamily="34" charset="0"/>
                <a:cs typeface="Arial" panose="020B0604020202020204" pitchFamily="34" charset="0"/>
              </a:rPr>
              <a:t>Het aantal verleende vergunningen daalt naar verwachting van 57.000 woningen in 2019 naar 48.000 dit jaar. Ondanks een voorzien herstel van het aantal vergunningen naar 65.000 in 2021, zakt het aantal woningen dat wordt opgeleverd tot 50.000 in dat jaar. In de jaren erna kan de vergunningverlening weer sterk aantrekken, maar doordat het tijd kost om van vergunning naar oplevering te komen neemt het aanbod van woningen na 2021 maar geleidelijk toe. Forse daling van de werkgelegenheid Het productiebeeld vertaalt zich ook in een sterk verlies aan werkgelegenheid. In 2020 vertaalt het productieverlies zich nog maar beperkt in werkgelegenheidsverlies. Niettemin gaan ook in deze situatie nog ongeveer 15.000 voltijdbanen verloren. Het werkgelegenheidsverlies concentreert zich dit jaar nog relatief sterk bij uitzendkrachten en gedetacheerden. In 2021 is het productieverlies groter dan dit jaar en vertaalt het zich ook relatief sterker in verlies aan werkgelegenheid. In 2021 gaan nog eens 25.000 voltijdbanen verloren die in dat jaar vooral betrekking hebben op zelfstandigen en werknemers in de bouw.</a:t>
            </a:r>
          </a:p>
          <a:p>
            <a:r>
              <a:rPr lang="nl-NL" sz="1200" dirty="0">
                <a:latin typeface="Arial" panose="020B0604020202020204" pitchFamily="34" charset="0"/>
                <a:cs typeface="Arial" panose="020B0604020202020204" pitchFamily="34" charset="0"/>
              </a:rPr>
              <a:t>Overheidsbeleid werkt neutraal uit richting de bouw.</a:t>
            </a:r>
          </a:p>
        </p:txBody>
      </p:sp>
      <p:sp>
        <p:nvSpPr>
          <p:cNvPr id="2" name="Titel 1">
            <a:extLst>
              <a:ext uri="{FF2B5EF4-FFF2-40B4-BE49-F238E27FC236}">
                <a16:creationId xmlns:a16="http://schemas.microsoft.com/office/drawing/2014/main" id="{88B917BC-1ED4-42AD-AA8A-28BF2AC81746}"/>
              </a:ext>
            </a:extLst>
          </p:cNvPr>
          <p:cNvSpPr>
            <a:spLocks noGrp="1"/>
          </p:cNvSpPr>
          <p:nvPr>
            <p:ph type="title"/>
          </p:nvPr>
        </p:nvSpPr>
        <p:spPr/>
        <p:txBody>
          <a:bodyPr/>
          <a:lstStyle/>
          <a:p>
            <a:r>
              <a:rPr lang="nl-NL" dirty="0"/>
              <a:t>Bouw vanaf 4e kwartaal in de knel</a:t>
            </a:r>
          </a:p>
        </p:txBody>
      </p:sp>
      <p:pic>
        <p:nvPicPr>
          <p:cNvPr id="7" name="Tijdelijke aanduiding voor inhoud 6">
            <a:extLst>
              <a:ext uri="{FF2B5EF4-FFF2-40B4-BE49-F238E27FC236}">
                <a16:creationId xmlns:a16="http://schemas.microsoft.com/office/drawing/2014/main" id="{74A8F7E1-9452-448D-8425-64667FE1B134}"/>
              </a:ext>
            </a:extLst>
          </p:cNvPr>
          <p:cNvPicPr>
            <a:picLocks noGrp="1" noChangeAspect="1"/>
          </p:cNvPicPr>
          <p:nvPr>
            <p:ph sz="half" idx="1"/>
          </p:nvPr>
        </p:nvPicPr>
        <p:blipFill>
          <a:blip r:embed="rId2"/>
          <a:stretch>
            <a:fillRect/>
          </a:stretch>
        </p:blipFill>
        <p:spPr>
          <a:xfrm>
            <a:off x="6464236" y="1146552"/>
            <a:ext cx="4954174" cy="3284122"/>
          </a:xfrm>
          <a:prstGeom prst="rect">
            <a:avLst/>
          </a:prstGeom>
        </p:spPr>
      </p:pic>
      <p:sp>
        <p:nvSpPr>
          <p:cNvPr id="4" name="Tijdelijke aanduiding voor datum 3">
            <a:extLst>
              <a:ext uri="{FF2B5EF4-FFF2-40B4-BE49-F238E27FC236}">
                <a16:creationId xmlns:a16="http://schemas.microsoft.com/office/drawing/2014/main" id="{7A79CCDD-36F3-4B19-907A-4B5C6EBDA559}"/>
              </a:ext>
            </a:extLst>
          </p:cNvPr>
          <p:cNvSpPr>
            <a:spLocks noGrp="1"/>
          </p:cNvSpPr>
          <p:nvPr>
            <p:ph type="dt" sz="half" idx="10"/>
          </p:nvPr>
        </p:nvSpPr>
        <p:spPr/>
        <p:txBody>
          <a:bodyPr/>
          <a:lstStyle/>
          <a:p>
            <a:pPr>
              <a:defRPr/>
            </a:pPr>
            <a:fld id="{3265B035-3816-A94B-A934-889F67B0BD93}" type="datetime1">
              <a:rPr lang="nl-NL" smtClean="0"/>
              <a:pPr>
                <a:defRPr/>
              </a:pPr>
              <a:t>9-4-2020</a:t>
            </a:fld>
            <a:endParaRPr lang="en-US"/>
          </a:p>
        </p:txBody>
      </p:sp>
      <p:sp>
        <p:nvSpPr>
          <p:cNvPr id="5" name="Tijdelijke aanduiding voor voettekst 4">
            <a:extLst>
              <a:ext uri="{FF2B5EF4-FFF2-40B4-BE49-F238E27FC236}">
                <a16:creationId xmlns:a16="http://schemas.microsoft.com/office/drawing/2014/main" id="{C971707A-EA20-45CA-9F6C-85F786A3E3DC}"/>
              </a:ext>
            </a:extLst>
          </p:cNvPr>
          <p:cNvSpPr>
            <a:spLocks noGrp="1"/>
          </p:cNvSpPr>
          <p:nvPr>
            <p:ph type="ftr" sz="quarter" idx="11"/>
          </p:nvPr>
        </p:nvSpPr>
        <p:spPr/>
        <p:txBody>
          <a:bodyPr/>
          <a:lstStyle/>
          <a:p>
            <a:pPr>
              <a:defRPr/>
            </a:pPr>
            <a:r>
              <a:rPr lang="en-US"/>
              <a:t>Economische impact van het Corona virus Rotterdam</a:t>
            </a:r>
          </a:p>
        </p:txBody>
      </p:sp>
      <p:sp>
        <p:nvSpPr>
          <p:cNvPr id="6" name="Tijdelijke aanduiding voor dianummer 5">
            <a:extLst>
              <a:ext uri="{FF2B5EF4-FFF2-40B4-BE49-F238E27FC236}">
                <a16:creationId xmlns:a16="http://schemas.microsoft.com/office/drawing/2014/main" id="{54255F70-FF11-4EF0-9323-B587B1CFE7DB}"/>
              </a:ext>
            </a:extLst>
          </p:cNvPr>
          <p:cNvSpPr>
            <a:spLocks noGrp="1"/>
          </p:cNvSpPr>
          <p:nvPr>
            <p:ph type="sldNum" sz="quarter" idx="12"/>
          </p:nvPr>
        </p:nvSpPr>
        <p:spPr/>
        <p:txBody>
          <a:bodyPr/>
          <a:lstStyle/>
          <a:p>
            <a:pPr>
              <a:defRPr/>
            </a:pPr>
            <a:fld id="{A5F1A956-5177-F34D-8217-95F669959E07}" type="slidenum">
              <a:rPr lang="en-US" smtClean="0"/>
              <a:pPr>
                <a:defRPr/>
              </a:pPr>
              <a:t>23</a:t>
            </a:fld>
            <a:endParaRPr lang="en-US"/>
          </a:p>
        </p:txBody>
      </p:sp>
      <p:sp>
        <p:nvSpPr>
          <p:cNvPr id="3" name="Tekstvak 2">
            <a:extLst>
              <a:ext uri="{FF2B5EF4-FFF2-40B4-BE49-F238E27FC236}">
                <a16:creationId xmlns:a16="http://schemas.microsoft.com/office/drawing/2014/main" id="{805F3C8A-516E-4313-8107-168116CBC7D6}"/>
              </a:ext>
            </a:extLst>
          </p:cNvPr>
          <p:cNvSpPr txBox="1"/>
          <p:nvPr/>
        </p:nvSpPr>
        <p:spPr>
          <a:xfrm>
            <a:off x="6464236" y="4540619"/>
            <a:ext cx="4231852" cy="276999"/>
          </a:xfrm>
          <a:prstGeom prst="rect">
            <a:avLst/>
          </a:prstGeom>
          <a:noFill/>
        </p:spPr>
        <p:txBody>
          <a:bodyPr wrap="square" rtlCol="0">
            <a:spAutoFit/>
          </a:bodyPr>
          <a:lstStyle/>
          <a:p>
            <a:r>
              <a:rPr lang="nl-NL" sz="1200" dirty="0"/>
              <a:t>Bron: Economisch instituut voor de bouw</a:t>
            </a:r>
          </a:p>
        </p:txBody>
      </p:sp>
    </p:spTree>
    <p:extLst>
      <p:ext uri="{BB962C8B-B14F-4D97-AF65-F5344CB8AC3E}">
        <p14:creationId xmlns:p14="http://schemas.microsoft.com/office/powerpoint/2010/main" val="3939379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a:extLst>
              <a:ext uri="{FF2B5EF4-FFF2-40B4-BE49-F238E27FC236}">
                <a16:creationId xmlns:a16="http://schemas.microsoft.com/office/drawing/2014/main" id="{34899E7B-2057-BD40-A560-AC88B3CA5318}"/>
              </a:ext>
            </a:extLst>
          </p:cNvPr>
          <p:cNvSpPr/>
          <p:nvPr/>
        </p:nvSpPr>
        <p:spPr>
          <a:xfrm>
            <a:off x="6387574" y="1000727"/>
            <a:ext cx="5097341" cy="5285615"/>
          </a:xfrm>
          <a:prstGeom prst="rect">
            <a:avLst/>
          </a:prstGeom>
          <a:solidFill>
            <a:schemeClr val="accent1">
              <a:alpha val="9000"/>
            </a:schemeClr>
          </a:solidFill>
          <a:ln w="6350" cap="flat"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A1CC9B2B-7E95-4B89-8E70-32FB0BE6BD52}"/>
              </a:ext>
            </a:extLst>
          </p:cNvPr>
          <p:cNvSpPr>
            <a:spLocks noGrp="1"/>
          </p:cNvSpPr>
          <p:nvPr>
            <p:ph type="title"/>
          </p:nvPr>
        </p:nvSpPr>
        <p:spPr/>
        <p:txBody>
          <a:bodyPr/>
          <a:lstStyle/>
          <a:p>
            <a:r>
              <a:rPr lang="nl-NL" dirty="0"/>
              <a:t>Impact NL/Rotterdam Mobiliteit</a:t>
            </a:r>
          </a:p>
        </p:txBody>
      </p:sp>
      <p:pic>
        <p:nvPicPr>
          <p:cNvPr id="9" name="Tijdelijke aanduiding voor inhoud 8">
            <a:extLst>
              <a:ext uri="{FF2B5EF4-FFF2-40B4-BE49-F238E27FC236}">
                <a16:creationId xmlns:a16="http://schemas.microsoft.com/office/drawing/2014/main" id="{FB8B0CB8-54EF-4054-9209-E63427150CBC}"/>
              </a:ext>
            </a:extLst>
          </p:cNvPr>
          <p:cNvPicPr>
            <a:picLocks noGrp="1" noChangeAspect="1"/>
          </p:cNvPicPr>
          <p:nvPr>
            <p:ph sz="half" idx="1"/>
          </p:nvPr>
        </p:nvPicPr>
        <p:blipFill>
          <a:blip r:embed="rId2"/>
          <a:stretch>
            <a:fillRect/>
          </a:stretch>
        </p:blipFill>
        <p:spPr>
          <a:xfrm>
            <a:off x="6513267" y="1198409"/>
            <a:ext cx="4845953" cy="2725848"/>
          </a:xfrm>
        </p:spPr>
      </p:pic>
      <p:sp>
        <p:nvSpPr>
          <p:cNvPr id="4" name="Tijdelijke aanduiding voor datum 3">
            <a:extLst>
              <a:ext uri="{FF2B5EF4-FFF2-40B4-BE49-F238E27FC236}">
                <a16:creationId xmlns:a16="http://schemas.microsoft.com/office/drawing/2014/main" id="{24FF7135-9845-48E3-92A6-1414FCA1C7E5}"/>
              </a:ext>
            </a:extLst>
          </p:cNvPr>
          <p:cNvSpPr>
            <a:spLocks noGrp="1"/>
          </p:cNvSpPr>
          <p:nvPr>
            <p:ph type="dt" sz="half" idx="10"/>
          </p:nvPr>
        </p:nvSpPr>
        <p:spPr/>
        <p:txBody>
          <a:bodyPr/>
          <a:lstStyle/>
          <a:p>
            <a:pPr>
              <a:defRPr/>
            </a:pPr>
            <a:fld id="{3265B035-3816-A94B-A934-889F67B0BD93}" type="datetime1">
              <a:rPr lang="nl-NL" smtClean="0"/>
              <a:pPr>
                <a:defRPr/>
              </a:pPr>
              <a:t>9-4-2020</a:t>
            </a:fld>
            <a:endParaRPr lang="en-US"/>
          </a:p>
        </p:txBody>
      </p:sp>
      <p:sp>
        <p:nvSpPr>
          <p:cNvPr id="5" name="Tijdelijke aanduiding voor voettekst 4">
            <a:extLst>
              <a:ext uri="{FF2B5EF4-FFF2-40B4-BE49-F238E27FC236}">
                <a16:creationId xmlns:a16="http://schemas.microsoft.com/office/drawing/2014/main" id="{CA420EE2-0736-4AAB-9045-9AB6A8EC509A}"/>
              </a:ext>
            </a:extLst>
          </p:cNvPr>
          <p:cNvSpPr>
            <a:spLocks noGrp="1"/>
          </p:cNvSpPr>
          <p:nvPr>
            <p:ph type="ftr" sz="quarter" idx="11"/>
          </p:nvPr>
        </p:nvSpPr>
        <p:spPr/>
        <p:txBody>
          <a:bodyPr/>
          <a:lstStyle/>
          <a:p>
            <a:pPr>
              <a:defRPr/>
            </a:pPr>
            <a:r>
              <a:rPr lang="en-US"/>
              <a:t>Economische impact van het Corona virus Rotterdam</a:t>
            </a:r>
          </a:p>
        </p:txBody>
      </p:sp>
      <p:sp>
        <p:nvSpPr>
          <p:cNvPr id="6" name="Tijdelijke aanduiding voor dianummer 5">
            <a:extLst>
              <a:ext uri="{FF2B5EF4-FFF2-40B4-BE49-F238E27FC236}">
                <a16:creationId xmlns:a16="http://schemas.microsoft.com/office/drawing/2014/main" id="{F9C4A82A-A93C-4754-9260-8C9872B95D38}"/>
              </a:ext>
            </a:extLst>
          </p:cNvPr>
          <p:cNvSpPr>
            <a:spLocks noGrp="1"/>
          </p:cNvSpPr>
          <p:nvPr>
            <p:ph type="sldNum" sz="quarter" idx="12"/>
          </p:nvPr>
        </p:nvSpPr>
        <p:spPr/>
        <p:txBody>
          <a:bodyPr/>
          <a:lstStyle/>
          <a:p>
            <a:pPr>
              <a:defRPr/>
            </a:pPr>
            <a:fld id="{A5F1A956-5177-F34D-8217-95F669959E07}" type="slidenum">
              <a:rPr lang="en-US" smtClean="0"/>
              <a:pPr>
                <a:defRPr/>
              </a:pPr>
              <a:t>24</a:t>
            </a:fld>
            <a:endParaRPr lang="en-US"/>
          </a:p>
        </p:txBody>
      </p:sp>
      <p:sp>
        <p:nvSpPr>
          <p:cNvPr id="10" name="Tijdelijke aanduiding voor inhoud 2">
            <a:extLst>
              <a:ext uri="{FF2B5EF4-FFF2-40B4-BE49-F238E27FC236}">
                <a16:creationId xmlns:a16="http://schemas.microsoft.com/office/drawing/2014/main" id="{B13AD1A4-1CA5-6E49-AA4A-14A019479893}"/>
              </a:ext>
            </a:extLst>
          </p:cNvPr>
          <p:cNvSpPr txBox="1">
            <a:spLocks/>
          </p:cNvSpPr>
          <p:nvPr/>
        </p:nvSpPr>
        <p:spPr bwMode="auto">
          <a:xfrm>
            <a:off x="791173" y="1046166"/>
            <a:ext cx="5323417" cy="5049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rtl="0" eaLnBrk="1" fontAlgn="base" hangingPunct="1">
              <a:lnSpc>
                <a:spcPts val="3400"/>
              </a:lnSpc>
              <a:spcBef>
                <a:spcPct val="0"/>
              </a:spcBef>
              <a:spcAft>
                <a:spcPct val="0"/>
              </a:spcAft>
              <a:buFontTx/>
              <a:buNone/>
              <a:defRPr sz="2400" b="0" i="0">
                <a:solidFill>
                  <a:srgbClr val="000000"/>
                </a:solidFill>
                <a:latin typeface="Arial"/>
                <a:ea typeface="+mn-ea"/>
                <a:cs typeface="Arial"/>
              </a:defRPr>
            </a:lvl1pPr>
            <a:lvl2pPr marL="0" indent="-251994" algn="l" rtl="0" eaLnBrk="1" fontAlgn="base" hangingPunct="1">
              <a:lnSpc>
                <a:spcPts val="3400"/>
              </a:lnSpc>
              <a:spcBef>
                <a:spcPct val="0"/>
              </a:spcBef>
              <a:spcAft>
                <a:spcPct val="0"/>
              </a:spcAft>
              <a:buFont typeface="Arial"/>
              <a:buChar char="•"/>
              <a:defRPr sz="2400" b="0" i="0">
                <a:solidFill>
                  <a:srgbClr val="000000"/>
                </a:solidFill>
                <a:latin typeface="Arial"/>
                <a:ea typeface="+mn-ea"/>
                <a:cs typeface="Arial"/>
              </a:defRPr>
            </a:lvl2pPr>
            <a:lvl3pPr marL="0" indent="-251994" algn="l" rtl="0" eaLnBrk="1" fontAlgn="base" hangingPunct="1">
              <a:lnSpc>
                <a:spcPts val="3400"/>
              </a:lnSpc>
              <a:spcBef>
                <a:spcPct val="0"/>
              </a:spcBef>
              <a:spcAft>
                <a:spcPct val="0"/>
              </a:spcAft>
              <a:buFont typeface="Arial"/>
              <a:buChar char="•"/>
              <a:defRPr sz="2400" b="0" i="0">
                <a:solidFill>
                  <a:srgbClr val="000000"/>
                </a:solidFill>
                <a:latin typeface="Arial"/>
                <a:ea typeface="Arial" charset="0"/>
                <a:cs typeface="Arial"/>
              </a:defRPr>
            </a:lvl3pPr>
            <a:lvl4pPr marL="0" indent="-251994" algn="l" rtl="0" eaLnBrk="1" fontAlgn="base" hangingPunct="1">
              <a:lnSpc>
                <a:spcPts val="3400"/>
              </a:lnSpc>
              <a:spcBef>
                <a:spcPct val="0"/>
              </a:spcBef>
              <a:spcAft>
                <a:spcPct val="0"/>
              </a:spcAft>
              <a:buFont typeface="Arial"/>
              <a:buChar char="•"/>
              <a:defRPr sz="2400" b="0" i="0">
                <a:solidFill>
                  <a:srgbClr val="000000"/>
                </a:solidFill>
                <a:latin typeface="Arial"/>
                <a:ea typeface="Arial" charset="0"/>
                <a:cs typeface="Arial"/>
              </a:defRPr>
            </a:lvl4pPr>
            <a:lvl5pPr marL="0" indent="-251994" algn="l" rtl="0" eaLnBrk="1" fontAlgn="base" hangingPunct="1">
              <a:lnSpc>
                <a:spcPts val="3400"/>
              </a:lnSpc>
              <a:spcBef>
                <a:spcPct val="0"/>
              </a:spcBef>
              <a:spcAft>
                <a:spcPct val="0"/>
              </a:spcAft>
              <a:buFont typeface="Arial"/>
              <a:buChar char="•"/>
              <a:defRPr sz="2400" b="0" i="0">
                <a:solidFill>
                  <a:srgbClr val="000000"/>
                </a:solidFill>
                <a:latin typeface="Arial"/>
                <a:ea typeface="Arial" charset="0"/>
                <a:cs typeface="Arial"/>
              </a:defRPr>
            </a:lvl5pPr>
            <a:lvl6pPr marL="2955851" indent="-158747" algn="l" rtl="0" eaLnBrk="1" fontAlgn="base" hangingPunct="1">
              <a:lnSpc>
                <a:spcPts val="4000"/>
              </a:lnSpc>
              <a:spcBef>
                <a:spcPct val="0"/>
              </a:spcBef>
              <a:spcAft>
                <a:spcPct val="0"/>
              </a:spcAft>
              <a:buFont typeface="Wingdings" charset="0"/>
              <a:buChar char="§"/>
              <a:defRPr sz="1800">
                <a:solidFill>
                  <a:schemeClr val="tx1"/>
                </a:solidFill>
                <a:latin typeface="+mn-lt"/>
                <a:ea typeface="+mn-ea"/>
              </a:defRPr>
            </a:lvl6pPr>
            <a:lvl7pPr marL="3413040" indent="-158747" algn="l" rtl="0" eaLnBrk="1" fontAlgn="base" hangingPunct="1">
              <a:lnSpc>
                <a:spcPts val="4000"/>
              </a:lnSpc>
              <a:spcBef>
                <a:spcPct val="0"/>
              </a:spcBef>
              <a:spcAft>
                <a:spcPct val="0"/>
              </a:spcAft>
              <a:buFont typeface="Wingdings" charset="0"/>
              <a:buChar char="§"/>
              <a:defRPr sz="1800">
                <a:solidFill>
                  <a:schemeClr val="tx1"/>
                </a:solidFill>
                <a:latin typeface="+mn-lt"/>
                <a:ea typeface="+mn-ea"/>
              </a:defRPr>
            </a:lvl7pPr>
            <a:lvl8pPr marL="3870229" indent="-158747" algn="l" rtl="0" eaLnBrk="1" fontAlgn="base" hangingPunct="1">
              <a:lnSpc>
                <a:spcPts val="4000"/>
              </a:lnSpc>
              <a:spcBef>
                <a:spcPct val="0"/>
              </a:spcBef>
              <a:spcAft>
                <a:spcPct val="0"/>
              </a:spcAft>
              <a:buFont typeface="Wingdings" charset="0"/>
              <a:buChar char="§"/>
              <a:defRPr sz="1800">
                <a:solidFill>
                  <a:schemeClr val="tx1"/>
                </a:solidFill>
                <a:latin typeface="+mn-lt"/>
                <a:ea typeface="+mn-ea"/>
              </a:defRPr>
            </a:lvl8pPr>
            <a:lvl9pPr marL="4327417" indent="-158747" algn="l" rtl="0" eaLnBrk="1" fontAlgn="base" hangingPunct="1">
              <a:lnSpc>
                <a:spcPts val="4000"/>
              </a:lnSpc>
              <a:spcBef>
                <a:spcPct val="0"/>
              </a:spcBef>
              <a:spcAft>
                <a:spcPct val="0"/>
              </a:spcAft>
              <a:buFont typeface="Wingdings" charset="0"/>
              <a:buChar char="§"/>
              <a:defRPr sz="1800">
                <a:solidFill>
                  <a:schemeClr val="tx1"/>
                </a:solidFill>
                <a:latin typeface="+mn-lt"/>
                <a:ea typeface="+mn-ea"/>
              </a:defRPr>
            </a:lvl9pPr>
          </a:lstStyle>
          <a:p>
            <a:pPr>
              <a:lnSpc>
                <a:spcPct val="120000"/>
              </a:lnSpc>
              <a:spcAft>
                <a:spcPts val="0"/>
              </a:spcAft>
            </a:pPr>
            <a:r>
              <a:rPr lang="nl-NL" sz="1200" dirty="0">
                <a:latin typeface="Arial" panose="020B0604020202020204" pitchFamily="34" charset="0"/>
                <a:ea typeface="Calibri" panose="020F0502020204030204" pitchFamily="34" charset="0"/>
                <a:cs typeface="Arial" panose="020B0604020202020204" pitchFamily="34" charset="0"/>
              </a:rPr>
              <a:t>Op basis van een vergelijking van de primaire routes in de stad (werkdagen van afgelopen 4 weken op basis van Flowcheck)  kunnen we stellen dat de algemene conclusie is dat de spitsen minder breed zijn en de pieken zijn afgetopt. </a:t>
            </a:r>
          </a:p>
          <a:p>
            <a:pPr>
              <a:lnSpc>
                <a:spcPct val="120000"/>
              </a:lnSpc>
              <a:spcAft>
                <a:spcPts val="0"/>
              </a:spcAft>
            </a:pPr>
            <a:endParaRPr lang="nl-NL" sz="1200" dirty="0">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0"/>
              </a:spcAft>
            </a:pPr>
            <a:r>
              <a:rPr lang="nl-NL" sz="1200" dirty="0">
                <a:latin typeface="Arial" panose="020B0604020202020204" pitchFamily="34" charset="0"/>
                <a:ea typeface="Calibri" panose="020F0502020204030204" pitchFamily="34" charset="0"/>
                <a:cs typeface="Arial" panose="020B0604020202020204" pitchFamily="34" charset="0"/>
              </a:rPr>
              <a:t>De afname van de intensiteit van autoverkeer bedraagt zo’n 30%. De reistijden zijn hierdoor gemiddeld afgenomen uiteraard. Ter illustratie:</a:t>
            </a:r>
          </a:p>
          <a:p>
            <a:pPr>
              <a:lnSpc>
                <a:spcPct val="120000"/>
              </a:lnSpc>
              <a:spcAft>
                <a:spcPts val="0"/>
              </a:spcAft>
            </a:pPr>
            <a:r>
              <a:rPr lang="nl-NL" sz="1200" dirty="0">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20000"/>
              </a:lnSpc>
              <a:spcAft>
                <a:spcPts val="0"/>
              </a:spcAft>
              <a:buSzPts val="1000"/>
              <a:buFont typeface="Symbol" panose="05050102010706020507" pitchFamily="18" charset="2"/>
              <a:buChar char=""/>
              <a:tabLst>
                <a:tab pos="457200" algn="l"/>
              </a:tabLst>
            </a:pPr>
            <a:r>
              <a:rPr lang="nl-NL" sz="1200" dirty="0">
                <a:latin typeface="Arial" panose="020B0604020202020204" pitchFamily="34" charset="0"/>
                <a:ea typeface="Times New Roman" panose="02020603050405020304" pitchFamily="18" charset="0"/>
                <a:cs typeface="Arial" panose="020B0604020202020204" pitchFamily="34" charset="0"/>
              </a:rPr>
              <a:t>S112 Route Schieplein – Coolsingel gemiddeld 3 minuten kortere reistijd in de spits;</a:t>
            </a:r>
            <a:endParaRPr lang="nl-NL" sz="12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spcAft>
                <a:spcPts val="0"/>
              </a:spcAft>
              <a:buSzPts val="1000"/>
              <a:buFont typeface="Symbol" panose="05050102010706020507" pitchFamily="18" charset="2"/>
              <a:buChar char=""/>
              <a:tabLst>
                <a:tab pos="457200" algn="l"/>
              </a:tabLst>
            </a:pPr>
            <a:r>
              <a:rPr lang="nl-NL" sz="1200" dirty="0">
                <a:latin typeface="Arial" panose="020B0604020202020204" pitchFamily="34" charset="0"/>
                <a:ea typeface="Times New Roman" panose="02020603050405020304" pitchFamily="18" charset="0"/>
                <a:cs typeface="Arial" panose="020B0604020202020204" pitchFamily="34" charset="0"/>
              </a:rPr>
              <a:t>S113 </a:t>
            </a:r>
            <a:r>
              <a:rPr lang="nl-NL" sz="1200" dirty="0" err="1">
                <a:latin typeface="Arial" panose="020B0604020202020204" pitchFamily="34" charset="0"/>
                <a:ea typeface="Times New Roman" panose="02020603050405020304" pitchFamily="18" charset="0"/>
                <a:cs typeface="Arial" panose="020B0604020202020204" pitchFamily="34" charset="0"/>
              </a:rPr>
              <a:t>Stadhoudersviaduct</a:t>
            </a:r>
            <a:r>
              <a:rPr lang="nl-NL" sz="1200" dirty="0">
                <a:latin typeface="Arial" panose="020B0604020202020204" pitchFamily="34" charset="0"/>
                <a:ea typeface="Times New Roman" panose="02020603050405020304" pitchFamily="18" charset="0"/>
                <a:cs typeface="Arial" panose="020B0604020202020204" pitchFamily="34" charset="0"/>
              </a:rPr>
              <a:t>/ Rochussenstraat EMC gemiddeld 6 minuten kortere reistijd in de spits;</a:t>
            </a:r>
            <a:endParaRPr lang="nl-NL" sz="1200" dirty="0">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0"/>
              </a:spcAft>
            </a:pPr>
            <a:r>
              <a:rPr lang="nl-NL" sz="1200" dirty="0">
                <a:latin typeface="Arial" panose="020B0604020202020204" pitchFamily="34" charset="0"/>
                <a:ea typeface="Calibri" panose="020F0502020204030204" pitchFamily="34" charset="0"/>
                <a:cs typeface="Arial" panose="020B0604020202020204" pitchFamily="34" charset="0"/>
              </a:rPr>
              <a:t> </a:t>
            </a:r>
          </a:p>
          <a:p>
            <a:pPr>
              <a:lnSpc>
                <a:spcPct val="120000"/>
              </a:lnSpc>
              <a:spcAft>
                <a:spcPts val="0"/>
              </a:spcAft>
            </a:pPr>
            <a:r>
              <a:rPr lang="nl-NL" sz="1200" dirty="0">
                <a:latin typeface="Arial" panose="020B0604020202020204" pitchFamily="34" charset="0"/>
                <a:ea typeface="Calibri" panose="020F0502020204030204" pitchFamily="34" charset="0"/>
                <a:cs typeface="Arial" panose="020B0604020202020204" pitchFamily="34" charset="0"/>
              </a:rPr>
              <a:t>Andere routes vertonen minder tijdswinst, o.a. S107 </a:t>
            </a:r>
            <a:r>
              <a:rPr lang="nl-NL" sz="1200" dirty="0" err="1">
                <a:latin typeface="Arial" panose="020B0604020202020204" pitchFamily="34" charset="0"/>
                <a:ea typeface="Calibri" panose="020F0502020204030204" pitchFamily="34" charset="0"/>
                <a:cs typeface="Arial" panose="020B0604020202020204" pitchFamily="34" charset="0"/>
              </a:rPr>
              <a:t>Kralingseplein</a:t>
            </a:r>
            <a:r>
              <a:rPr lang="nl-NL" sz="1200" dirty="0">
                <a:latin typeface="Arial" panose="020B0604020202020204" pitchFamily="34" charset="0"/>
                <a:ea typeface="Calibri" panose="020F0502020204030204" pitchFamily="34" charset="0"/>
                <a:cs typeface="Arial" panose="020B0604020202020204" pitchFamily="34" charset="0"/>
              </a:rPr>
              <a:t>/ Hofplein via Pompenburg of S103 Vaanplein/ Vastenland via Erasmusbrug.</a:t>
            </a:r>
          </a:p>
          <a:p>
            <a:pPr>
              <a:lnSpc>
                <a:spcPct val="120000"/>
              </a:lnSpc>
            </a:pPr>
            <a:endParaRPr lang="nl-NL" sz="1200" kern="0" dirty="0"/>
          </a:p>
        </p:txBody>
      </p:sp>
    </p:spTree>
    <p:extLst>
      <p:ext uri="{BB962C8B-B14F-4D97-AF65-F5344CB8AC3E}">
        <p14:creationId xmlns:p14="http://schemas.microsoft.com/office/powerpoint/2010/main" val="2086579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2A73512C-E23B-234A-A467-757884DAC147}"/>
              </a:ext>
            </a:extLst>
          </p:cNvPr>
          <p:cNvSpPr/>
          <p:nvPr/>
        </p:nvSpPr>
        <p:spPr>
          <a:xfrm>
            <a:off x="6257906" y="993295"/>
            <a:ext cx="5097341" cy="4825710"/>
          </a:xfrm>
          <a:prstGeom prst="rect">
            <a:avLst/>
          </a:prstGeom>
          <a:solidFill>
            <a:schemeClr val="accent1">
              <a:alpha val="9000"/>
            </a:schemeClr>
          </a:solidFill>
          <a:ln w="6350" cap="flat"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tangle 9">
            <a:extLst>
              <a:ext uri="{FF2B5EF4-FFF2-40B4-BE49-F238E27FC236}">
                <a16:creationId xmlns:a16="http://schemas.microsoft.com/office/drawing/2014/main" id="{C5612F06-C181-824B-91FB-7C464AACA32D}"/>
              </a:ext>
            </a:extLst>
          </p:cNvPr>
          <p:cNvSpPr/>
          <p:nvPr/>
        </p:nvSpPr>
        <p:spPr>
          <a:xfrm>
            <a:off x="821748" y="993295"/>
            <a:ext cx="5097341" cy="4825710"/>
          </a:xfrm>
          <a:prstGeom prst="rect">
            <a:avLst/>
          </a:prstGeom>
          <a:solidFill>
            <a:schemeClr val="accent1">
              <a:alpha val="9000"/>
            </a:schemeClr>
          </a:solidFill>
          <a:ln w="6350" cap="flat"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09DB4B3-C52A-764F-B5C6-18EA38F4D544}"/>
              </a:ext>
            </a:extLst>
          </p:cNvPr>
          <p:cNvSpPr>
            <a:spLocks noGrp="1"/>
          </p:cNvSpPr>
          <p:nvPr>
            <p:ph type="title"/>
          </p:nvPr>
        </p:nvSpPr>
        <p:spPr/>
        <p:txBody>
          <a:bodyPr/>
          <a:lstStyle/>
          <a:p>
            <a:r>
              <a:rPr lang="nl-NL" dirty="0"/>
              <a:t>Milieu (uitstoot daalt!)</a:t>
            </a:r>
          </a:p>
        </p:txBody>
      </p:sp>
      <p:sp>
        <p:nvSpPr>
          <p:cNvPr id="3" name="Tijdelijke aanduiding voor inhoud 2">
            <a:extLst>
              <a:ext uri="{FF2B5EF4-FFF2-40B4-BE49-F238E27FC236}">
                <a16:creationId xmlns:a16="http://schemas.microsoft.com/office/drawing/2014/main" id="{CAFF77CC-B98C-F743-81C3-730A8E72ACDD}"/>
              </a:ext>
            </a:extLst>
          </p:cNvPr>
          <p:cNvSpPr>
            <a:spLocks noGrp="1"/>
          </p:cNvSpPr>
          <p:nvPr>
            <p:ph sz="half" idx="1"/>
          </p:nvPr>
        </p:nvSpPr>
        <p:spPr>
          <a:xfrm>
            <a:off x="969095" y="1165609"/>
            <a:ext cx="5158657" cy="4930394"/>
          </a:xfrm>
        </p:spPr>
        <p:txBody>
          <a:bodyPr/>
          <a:lstStyle/>
          <a:p>
            <a:r>
              <a:rPr lang="nl-NL" sz="1400" dirty="0" err="1"/>
              <a:t>NoX</a:t>
            </a:r>
            <a:r>
              <a:rPr lang="nl-NL" sz="1400" dirty="0"/>
              <a:t> meting A13 (bij Overschie) maart </a:t>
            </a:r>
          </a:p>
          <a:p>
            <a:endParaRPr lang="nl-NL" sz="1400" dirty="0"/>
          </a:p>
        </p:txBody>
      </p:sp>
      <p:sp>
        <p:nvSpPr>
          <p:cNvPr id="4" name="Tijdelijke aanduiding voor datum 3">
            <a:extLst>
              <a:ext uri="{FF2B5EF4-FFF2-40B4-BE49-F238E27FC236}">
                <a16:creationId xmlns:a16="http://schemas.microsoft.com/office/drawing/2014/main" id="{E742482C-B46B-BA42-8768-8E144B597A2F}"/>
              </a:ext>
            </a:extLst>
          </p:cNvPr>
          <p:cNvSpPr>
            <a:spLocks noGrp="1"/>
          </p:cNvSpPr>
          <p:nvPr>
            <p:ph type="dt" sz="half" idx="10"/>
          </p:nvPr>
        </p:nvSpPr>
        <p:spPr/>
        <p:txBody>
          <a:bodyPr/>
          <a:lstStyle/>
          <a:p>
            <a:pPr>
              <a:defRPr/>
            </a:pPr>
            <a:fld id="{73AC649C-A405-9B4A-8C4B-FBE8CA3EAAA3}" type="datetime1">
              <a:rPr lang="nl-NL" smtClean="0"/>
              <a:pPr>
                <a:defRPr/>
              </a:pPr>
              <a:t>9-4-2020</a:t>
            </a:fld>
            <a:endParaRPr lang="en-US"/>
          </a:p>
        </p:txBody>
      </p:sp>
      <p:sp>
        <p:nvSpPr>
          <p:cNvPr id="5" name="Tijdelijke aanduiding voor voettekst 4">
            <a:extLst>
              <a:ext uri="{FF2B5EF4-FFF2-40B4-BE49-F238E27FC236}">
                <a16:creationId xmlns:a16="http://schemas.microsoft.com/office/drawing/2014/main" id="{6CAFC16B-FBC1-0341-A9CA-F832D5585A42}"/>
              </a:ext>
            </a:extLst>
          </p:cNvPr>
          <p:cNvSpPr>
            <a:spLocks noGrp="1"/>
          </p:cNvSpPr>
          <p:nvPr>
            <p:ph type="ftr" sz="quarter" idx="11"/>
          </p:nvPr>
        </p:nvSpPr>
        <p:spPr/>
        <p:txBody>
          <a:bodyPr/>
          <a:lstStyle/>
          <a:p>
            <a:pPr>
              <a:defRPr/>
            </a:pPr>
            <a:r>
              <a:rPr lang="en-US"/>
              <a:t>Economische impact van het Corona virus Rotterdam</a:t>
            </a:r>
          </a:p>
        </p:txBody>
      </p:sp>
      <p:sp>
        <p:nvSpPr>
          <p:cNvPr id="6" name="Tijdelijke aanduiding voor dianummer 5">
            <a:extLst>
              <a:ext uri="{FF2B5EF4-FFF2-40B4-BE49-F238E27FC236}">
                <a16:creationId xmlns:a16="http://schemas.microsoft.com/office/drawing/2014/main" id="{8BAB732F-BE49-4847-B78C-78453F9C9A2E}"/>
              </a:ext>
            </a:extLst>
          </p:cNvPr>
          <p:cNvSpPr>
            <a:spLocks noGrp="1"/>
          </p:cNvSpPr>
          <p:nvPr>
            <p:ph type="sldNum" sz="quarter" idx="12"/>
          </p:nvPr>
        </p:nvSpPr>
        <p:spPr/>
        <p:txBody>
          <a:bodyPr/>
          <a:lstStyle/>
          <a:p>
            <a:pPr>
              <a:defRPr/>
            </a:pPr>
            <a:fld id="{10619E35-E05B-DC4F-9511-28DBEF1CDC9D}" type="slidenum">
              <a:rPr lang="en-US" smtClean="0"/>
              <a:pPr>
                <a:defRPr/>
              </a:pPr>
              <a:t>25</a:t>
            </a:fld>
            <a:endParaRPr lang="en-US"/>
          </a:p>
        </p:txBody>
      </p:sp>
      <p:sp>
        <p:nvSpPr>
          <p:cNvPr id="7" name="Tijdelijke aanduiding voor inhoud 6">
            <a:extLst>
              <a:ext uri="{FF2B5EF4-FFF2-40B4-BE49-F238E27FC236}">
                <a16:creationId xmlns:a16="http://schemas.microsoft.com/office/drawing/2014/main" id="{797A9120-2C6E-E94C-B16E-19DAE15F356C}"/>
              </a:ext>
            </a:extLst>
          </p:cNvPr>
          <p:cNvSpPr>
            <a:spLocks noGrp="1"/>
          </p:cNvSpPr>
          <p:nvPr>
            <p:ph sz="half" idx="13"/>
          </p:nvPr>
        </p:nvSpPr>
        <p:spPr>
          <a:xfrm>
            <a:off x="6388103" y="1165609"/>
            <a:ext cx="5323417" cy="5049837"/>
          </a:xfrm>
        </p:spPr>
        <p:txBody>
          <a:bodyPr/>
          <a:lstStyle/>
          <a:p>
            <a:r>
              <a:rPr lang="nl-NL" sz="1400" dirty="0" err="1"/>
              <a:t>NoX</a:t>
            </a:r>
            <a:r>
              <a:rPr lang="nl-NL" sz="1400" dirty="0"/>
              <a:t> meting Bloemhof (wijk) maart</a:t>
            </a:r>
          </a:p>
        </p:txBody>
      </p:sp>
      <p:pic>
        <p:nvPicPr>
          <p:cNvPr id="8" name="Tijdelijke aanduiding voor inhoud 6">
            <a:extLst>
              <a:ext uri="{FF2B5EF4-FFF2-40B4-BE49-F238E27FC236}">
                <a16:creationId xmlns:a16="http://schemas.microsoft.com/office/drawing/2014/main" id="{6178FF61-75E1-5744-921E-425EFB652A11}"/>
              </a:ext>
            </a:extLst>
          </p:cNvPr>
          <p:cNvPicPr>
            <a:picLocks noChangeAspect="1"/>
          </p:cNvPicPr>
          <p:nvPr/>
        </p:nvPicPr>
        <p:blipFill>
          <a:blip r:embed="rId2"/>
          <a:stretch>
            <a:fillRect/>
          </a:stretch>
        </p:blipFill>
        <p:spPr bwMode="auto">
          <a:xfrm>
            <a:off x="969095" y="1729583"/>
            <a:ext cx="4802645" cy="24694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pic>
        <p:nvPicPr>
          <p:cNvPr id="9" name="Tijdelijke aanduiding voor inhoud 8">
            <a:extLst>
              <a:ext uri="{FF2B5EF4-FFF2-40B4-BE49-F238E27FC236}">
                <a16:creationId xmlns:a16="http://schemas.microsoft.com/office/drawing/2014/main" id="{9BA42EDA-CD4F-4A4C-A8C6-C8F5DC710129}"/>
              </a:ext>
            </a:extLst>
          </p:cNvPr>
          <p:cNvPicPr>
            <a:picLocks noChangeAspect="1"/>
          </p:cNvPicPr>
          <p:nvPr/>
        </p:nvPicPr>
        <p:blipFill>
          <a:blip r:embed="rId3"/>
          <a:stretch>
            <a:fillRect/>
          </a:stretch>
        </p:blipFill>
        <p:spPr bwMode="auto">
          <a:xfrm>
            <a:off x="6388100" y="1729583"/>
            <a:ext cx="4770970" cy="2999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
        <p:nvSpPr>
          <p:cNvPr id="10" name="Tekstvak 9">
            <a:extLst>
              <a:ext uri="{FF2B5EF4-FFF2-40B4-BE49-F238E27FC236}">
                <a16:creationId xmlns:a16="http://schemas.microsoft.com/office/drawing/2014/main" id="{A842D2B2-B3EB-4D4D-8073-04C64CE40B80}"/>
              </a:ext>
            </a:extLst>
          </p:cNvPr>
          <p:cNvSpPr txBox="1"/>
          <p:nvPr/>
        </p:nvSpPr>
        <p:spPr>
          <a:xfrm>
            <a:off x="894452" y="5954864"/>
            <a:ext cx="4011561" cy="276999"/>
          </a:xfrm>
          <a:prstGeom prst="rect">
            <a:avLst/>
          </a:prstGeom>
          <a:noFill/>
        </p:spPr>
        <p:txBody>
          <a:bodyPr wrap="square" rtlCol="0">
            <a:spAutoFit/>
          </a:bodyPr>
          <a:lstStyle/>
          <a:p>
            <a:r>
              <a:rPr lang="nl-NL" sz="1200" i="1" dirty="0"/>
              <a:t>Bron: RIVM (meetnet Nederland)</a:t>
            </a:r>
          </a:p>
        </p:txBody>
      </p:sp>
    </p:spTree>
    <p:extLst>
      <p:ext uri="{BB962C8B-B14F-4D97-AF65-F5344CB8AC3E}">
        <p14:creationId xmlns:p14="http://schemas.microsoft.com/office/powerpoint/2010/main" val="3879646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808D62-BEED-4B6E-8BCE-D4E07197C979}"/>
              </a:ext>
            </a:extLst>
          </p:cNvPr>
          <p:cNvSpPr>
            <a:spLocks noGrp="1"/>
          </p:cNvSpPr>
          <p:nvPr>
            <p:ph type="title"/>
          </p:nvPr>
        </p:nvSpPr>
        <p:spPr/>
        <p:txBody>
          <a:bodyPr/>
          <a:lstStyle/>
          <a:p>
            <a:r>
              <a:rPr lang="nl-NL" dirty="0"/>
              <a:t>Parkeren</a:t>
            </a:r>
          </a:p>
        </p:txBody>
      </p:sp>
      <p:sp>
        <p:nvSpPr>
          <p:cNvPr id="3" name="Tijdelijke aanduiding voor inhoud 2">
            <a:extLst>
              <a:ext uri="{FF2B5EF4-FFF2-40B4-BE49-F238E27FC236}">
                <a16:creationId xmlns:a16="http://schemas.microsoft.com/office/drawing/2014/main" id="{DBD22234-9EAE-48F3-8217-6252E5CE1C1E}"/>
              </a:ext>
            </a:extLst>
          </p:cNvPr>
          <p:cNvSpPr>
            <a:spLocks noGrp="1"/>
          </p:cNvSpPr>
          <p:nvPr>
            <p:ph idx="1"/>
          </p:nvPr>
        </p:nvSpPr>
        <p:spPr>
          <a:xfrm>
            <a:off x="812801" y="1046164"/>
            <a:ext cx="5434856" cy="5202236"/>
          </a:xfrm>
        </p:spPr>
        <p:txBody>
          <a:bodyPr/>
          <a:lstStyle/>
          <a:p>
            <a:pPr>
              <a:lnSpc>
                <a:spcPct val="120000"/>
              </a:lnSpc>
            </a:pPr>
            <a:r>
              <a:rPr lang="nl-NL" sz="1200" dirty="0"/>
              <a:t>100.000 euro derving van inkomsten per dag. Als de maatregelen aanhouden tot 1 juni dan gaat het om een vermindering van 7 tot 8 miljoen euro parkeerbaten. </a:t>
            </a:r>
          </a:p>
          <a:p>
            <a:pPr>
              <a:lnSpc>
                <a:spcPct val="120000"/>
              </a:lnSpc>
            </a:pPr>
            <a:r>
              <a:rPr lang="nl-NL" sz="1200" dirty="0"/>
              <a:t> </a:t>
            </a:r>
          </a:p>
          <a:p>
            <a:pPr>
              <a:lnSpc>
                <a:spcPct val="120000"/>
              </a:lnSpc>
            </a:pPr>
            <a:r>
              <a:rPr lang="nl-NL" sz="1200" dirty="0"/>
              <a:t>Door SB wordt er een analyse opgesteld van de effecten door het coronavirus voor het college op 7 april. Deze analyse zal worden aangeleverd door Ruud den Haak (clustercontroller SB). </a:t>
            </a:r>
          </a:p>
        </p:txBody>
      </p:sp>
      <p:sp>
        <p:nvSpPr>
          <p:cNvPr id="4" name="Tijdelijke aanduiding voor datum 3">
            <a:extLst>
              <a:ext uri="{FF2B5EF4-FFF2-40B4-BE49-F238E27FC236}">
                <a16:creationId xmlns:a16="http://schemas.microsoft.com/office/drawing/2014/main" id="{6021E5EF-CB45-4A13-B782-B657ED610903}"/>
              </a:ext>
            </a:extLst>
          </p:cNvPr>
          <p:cNvSpPr>
            <a:spLocks noGrp="1"/>
          </p:cNvSpPr>
          <p:nvPr>
            <p:ph type="dt" sz="half" idx="10"/>
          </p:nvPr>
        </p:nvSpPr>
        <p:spPr/>
        <p:txBody>
          <a:bodyPr/>
          <a:lstStyle/>
          <a:p>
            <a:pPr>
              <a:defRPr/>
            </a:pPr>
            <a:fld id="{3265B035-3816-A94B-A934-889F67B0BD93}" type="datetime1">
              <a:rPr lang="nl-NL" smtClean="0"/>
              <a:pPr>
                <a:defRPr/>
              </a:pPr>
              <a:t>9-4-2020</a:t>
            </a:fld>
            <a:endParaRPr lang="en-US"/>
          </a:p>
        </p:txBody>
      </p:sp>
      <p:sp>
        <p:nvSpPr>
          <p:cNvPr id="5" name="Tijdelijke aanduiding voor voettekst 4">
            <a:extLst>
              <a:ext uri="{FF2B5EF4-FFF2-40B4-BE49-F238E27FC236}">
                <a16:creationId xmlns:a16="http://schemas.microsoft.com/office/drawing/2014/main" id="{109D9ABC-7A92-41E5-BE46-00ECFFD21CBB}"/>
              </a:ext>
            </a:extLst>
          </p:cNvPr>
          <p:cNvSpPr>
            <a:spLocks noGrp="1"/>
          </p:cNvSpPr>
          <p:nvPr>
            <p:ph type="ftr" sz="quarter" idx="11"/>
          </p:nvPr>
        </p:nvSpPr>
        <p:spPr/>
        <p:txBody>
          <a:bodyPr/>
          <a:lstStyle/>
          <a:p>
            <a:pPr>
              <a:defRPr/>
            </a:pPr>
            <a:r>
              <a:rPr lang="en-US"/>
              <a:t>Economische impact van het Corona virus Rotterdam</a:t>
            </a:r>
          </a:p>
        </p:txBody>
      </p:sp>
      <p:sp>
        <p:nvSpPr>
          <p:cNvPr id="6" name="Tijdelijke aanduiding voor dianummer 5">
            <a:extLst>
              <a:ext uri="{FF2B5EF4-FFF2-40B4-BE49-F238E27FC236}">
                <a16:creationId xmlns:a16="http://schemas.microsoft.com/office/drawing/2014/main" id="{A30D51AE-9791-4329-80D3-9BE6678DE3AC}"/>
              </a:ext>
            </a:extLst>
          </p:cNvPr>
          <p:cNvSpPr>
            <a:spLocks noGrp="1"/>
          </p:cNvSpPr>
          <p:nvPr>
            <p:ph type="sldNum" sz="quarter" idx="12"/>
          </p:nvPr>
        </p:nvSpPr>
        <p:spPr/>
        <p:txBody>
          <a:bodyPr/>
          <a:lstStyle/>
          <a:p>
            <a:pPr>
              <a:defRPr/>
            </a:pPr>
            <a:fld id="{A5F1A956-5177-F34D-8217-95F669959E07}" type="slidenum">
              <a:rPr lang="en-US" smtClean="0"/>
              <a:pPr>
                <a:defRPr/>
              </a:pPr>
              <a:t>26</a:t>
            </a:fld>
            <a:endParaRPr lang="en-US"/>
          </a:p>
        </p:txBody>
      </p:sp>
    </p:spTree>
    <p:extLst>
      <p:ext uri="{BB962C8B-B14F-4D97-AF65-F5344CB8AC3E}">
        <p14:creationId xmlns:p14="http://schemas.microsoft.com/office/powerpoint/2010/main" val="4074999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6DEF98-49F4-482A-BC8E-D07710AD2D3C}"/>
              </a:ext>
            </a:extLst>
          </p:cNvPr>
          <p:cNvSpPr>
            <a:spLocks noGrp="1"/>
          </p:cNvSpPr>
          <p:nvPr>
            <p:ph type="title"/>
          </p:nvPr>
        </p:nvSpPr>
        <p:spPr/>
        <p:txBody>
          <a:bodyPr/>
          <a:lstStyle/>
          <a:p>
            <a:r>
              <a:rPr lang="nl-NL" dirty="0"/>
              <a:t>Cultuur</a:t>
            </a:r>
          </a:p>
        </p:txBody>
      </p:sp>
      <p:sp>
        <p:nvSpPr>
          <p:cNvPr id="3" name="Tijdelijke aanduiding voor inhoud 2">
            <a:extLst>
              <a:ext uri="{FF2B5EF4-FFF2-40B4-BE49-F238E27FC236}">
                <a16:creationId xmlns:a16="http://schemas.microsoft.com/office/drawing/2014/main" id="{96007D33-67AA-4517-B685-49A08F3E428E}"/>
              </a:ext>
            </a:extLst>
          </p:cNvPr>
          <p:cNvSpPr>
            <a:spLocks noGrp="1"/>
          </p:cNvSpPr>
          <p:nvPr>
            <p:ph idx="1"/>
          </p:nvPr>
        </p:nvSpPr>
        <p:spPr/>
        <p:txBody>
          <a:bodyPr/>
          <a:lstStyle/>
          <a:p>
            <a:pPr>
              <a:lnSpc>
                <a:spcPct val="100000"/>
              </a:lnSpc>
            </a:pPr>
            <a:r>
              <a:rPr lang="nl-NL" sz="1000" b="1" dirty="0"/>
              <a:t>Programmering</a:t>
            </a:r>
          </a:p>
          <a:p>
            <a:pPr marL="171450" lvl="0" indent="-171450">
              <a:lnSpc>
                <a:spcPct val="100000"/>
              </a:lnSpc>
              <a:buFont typeface="Arial"/>
              <a:buChar char="•"/>
            </a:pPr>
            <a:r>
              <a:rPr lang="nl-NL" sz="1000" dirty="0"/>
              <a:t>Alle Rotterdamse culturele instellingen gesloten.</a:t>
            </a:r>
          </a:p>
          <a:p>
            <a:pPr marL="171450" lvl="0" indent="-171450">
              <a:lnSpc>
                <a:spcPct val="100000"/>
              </a:lnSpc>
              <a:buFont typeface="Arial"/>
              <a:buChar char="•"/>
            </a:pPr>
            <a:r>
              <a:rPr lang="nl-NL" sz="1000" dirty="0"/>
              <a:t>Vrijwel alle instellingen proberen te schuiven met hun programmering. Een aantal van de Rotterdamse festivals in het Cultuurplan zou plaatsvinden in de voorliggende periode.</a:t>
            </a:r>
          </a:p>
          <a:p>
            <a:pPr marL="171450" lvl="0" indent="-171450">
              <a:lnSpc>
                <a:spcPct val="100000"/>
              </a:lnSpc>
              <a:buFont typeface="Arial"/>
              <a:buChar char="•"/>
            </a:pPr>
            <a:r>
              <a:rPr lang="nl-NL" sz="1000" dirty="0"/>
              <a:t>Cijfers zijn nog onbekend. De schade is nog niet goed te overzien. Er zijn veel maatregelen getroffen om kosten te beperken. Ook hebben veel acts zelf al afgezegd.</a:t>
            </a:r>
          </a:p>
          <a:p>
            <a:pPr marL="171450" lvl="0" indent="-171450">
              <a:lnSpc>
                <a:spcPct val="100000"/>
              </a:lnSpc>
              <a:buFont typeface="Arial"/>
              <a:buChar char="•"/>
            </a:pPr>
            <a:r>
              <a:rPr lang="nl-NL" sz="1000" dirty="0"/>
              <a:t>In veel gevallen houdt het aanhouden van de maatregelen in dat jaarlijkse programmering niet uitgevoerd kan worden. Een aantal festivals bekijkt of ze op een ander moment in het jaar alsnog kunnen plaatsvinden.</a:t>
            </a:r>
          </a:p>
          <a:p>
            <a:pPr>
              <a:lnSpc>
                <a:spcPct val="100000"/>
              </a:lnSpc>
            </a:pPr>
            <a:r>
              <a:rPr lang="nl-NL" sz="1000" dirty="0"/>
              <a:t>  </a:t>
            </a:r>
          </a:p>
          <a:p>
            <a:pPr>
              <a:lnSpc>
                <a:spcPct val="100000"/>
              </a:lnSpc>
            </a:pPr>
            <a:r>
              <a:rPr lang="nl-NL" sz="1000" b="1" dirty="0"/>
              <a:t>Organisatie: personeel </a:t>
            </a:r>
          </a:p>
          <a:p>
            <a:pPr marL="171450" lvl="0" indent="-171450">
              <a:lnSpc>
                <a:spcPct val="100000"/>
              </a:lnSpc>
              <a:buFont typeface="Arial"/>
              <a:buChar char="•"/>
            </a:pPr>
            <a:r>
              <a:rPr lang="nl-NL" sz="1000" dirty="0"/>
              <a:t>Medewerkers van vrijwel alle instellingen werken thuis indien dat mogelijk is: voornamelijk kantoormedewerkers en personeel als productiemedewerkers, en technici.</a:t>
            </a:r>
          </a:p>
          <a:p>
            <a:pPr marL="171450" lvl="0" indent="-171450">
              <a:lnSpc>
                <a:spcPct val="100000"/>
              </a:lnSpc>
              <a:buFont typeface="Arial"/>
              <a:buChar char="•"/>
            </a:pPr>
            <a:r>
              <a:rPr lang="nl-NL" sz="1000" dirty="0"/>
              <a:t>Er zijn nog geen signalen dat instellingen door de maatregelen op de middellange termijn vast personeel moeten ontslaan. </a:t>
            </a:r>
          </a:p>
          <a:p>
            <a:pPr marL="171450" lvl="0" indent="-171450">
              <a:lnSpc>
                <a:spcPct val="100000"/>
              </a:lnSpc>
              <a:buFont typeface="Arial"/>
              <a:buChar char="•"/>
            </a:pPr>
            <a:r>
              <a:rPr lang="nl-NL" sz="1000" dirty="0"/>
              <a:t>Organisaties die werken met een ‘vaste groep’ zzp’ers hebben zorgen over de reikwijdte van de regelingen voor zzp’ers voor de lange termijn. De situatie voor zzp’ers is verschillend per instelling: sommigen hebben de werkzaamheden opgeschort en betalen vooralsnog door, anderen stoppen per direct de samenwerking. In de meeste gevallen drukt dat daardoor niet op de begroting.</a:t>
            </a:r>
          </a:p>
          <a:p>
            <a:pPr marL="171450" lvl="0" indent="-171450">
              <a:lnSpc>
                <a:spcPct val="100000"/>
              </a:lnSpc>
              <a:buFont typeface="Arial"/>
              <a:buChar char="•"/>
            </a:pPr>
            <a:r>
              <a:rPr lang="nl-NL" sz="1000" dirty="0"/>
              <a:t>In de meeste gevallen zijn </a:t>
            </a:r>
            <a:r>
              <a:rPr lang="nl-NL" sz="1000" dirty="0" err="1"/>
              <a:t>nulurencontracten</a:t>
            </a:r>
            <a:r>
              <a:rPr lang="nl-NL" sz="1000" dirty="0"/>
              <a:t> stopgezet.</a:t>
            </a:r>
          </a:p>
          <a:p>
            <a:pPr>
              <a:lnSpc>
                <a:spcPct val="100000"/>
              </a:lnSpc>
            </a:pPr>
            <a:r>
              <a:rPr lang="nl-NL" sz="1000" dirty="0"/>
              <a:t>  </a:t>
            </a:r>
          </a:p>
          <a:p>
            <a:pPr>
              <a:lnSpc>
                <a:spcPct val="100000"/>
              </a:lnSpc>
            </a:pPr>
            <a:r>
              <a:rPr lang="nl-NL" sz="1000" b="1" dirty="0"/>
              <a:t>Organisatie: inkomstenderving</a:t>
            </a:r>
          </a:p>
          <a:p>
            <a:pPr marL="171450" lvl="0" indent="-171450">
              <a:lnSpc>
                <a:spcPct val="100000"/>
              </a:lnSpc>
              <a:buFont typeface="Arial"/>
              <a:buChar char="•"/>
            </a:pPr>
            <a:r>
              <a:rPr lang="nl-NL" sz="1000" dirty="0"/>
              <a:t>De meeste culturele instellingen hebben de inkomstenderving tot 1 juni nog niet volledig uitgerekend. Door de aangescherpte maatregelen die het kabinet op 23 maart heeft aangekondigd, is er meer tijd nodig. </a:t>
            </a:r>
          </a:p>
          <a:p>
            <a:pPr marL="171450" lvl="0" indent="-171450">
              <a:lnSpc>
                <a:spcPct val="100000"/>
              </a:lnSpc>
              <a:buFont typeface="Arial"/>
              <a:buChar char="•"/>
            </a:pPr>
            <a:r>
              <a:rPr lang="nl-NL" sz="1000" dirty="0"/>
              <a:t>Instellingen die het grootste deel van hun inkomsten vergaren uit publieksinkomsten krijgen nu de hardste klappen.</a:t>
            </a:r>
          </a:p>
          <a:p>
            <a:pPr marL="171450" lvl="0" indent="-171450">
              <a:lnSpc>
                <a:spcPct val="100000"/>
              </a:lnSpc>
              <a:buFont typeface="Arial"/>
              <a:buChar char="•"/>
            </a:pPr>
            <a:r>
              <a:rPr lang="nl-NL" sz="1000" dirty="0"/>
              <a:t>Instellingen met een groot aandeel subsidie zullen in ieder geval voorlopig aan hun verplichtingen (salarissen, huur, energie) kunnen voldoen, hun basis is immers gedekt door de subsidie. </a:t>
            </a:r>
          </a:p>
          <a:p>
            <a:pPr marL="171450" lvl="0" indent="-171450">
              <a:lnSpc>
                <a:spcPct val="100000"/>
              </a:lnSpc>
              <a:buFont typeface="Arial"/>
              <a:buChar char="•"/>
            </a:pPr>
            <a:r>
              <a:rPr lang="nl-NL" sz="1000" dirty="0"/>
              <a:t>Uit de berekeningen van de gevolgen tot 1 juni zijn vooralsnog nog geen duidelijke, algemene conclusies te trekken. Ongeveer 55% van de instellingen, waaronder een groot aantal publieksinstellingen, heeft de gevolgen nog niet uitgerekend. Een prognose op basis van deze gegevens is een inkomstenderving van circa € 12 miljoen voor de periode half maart tot 1 juni.</a:t>
            </a:r>
          </a:p>
          <a:p>
            <a:pPr marL="171450" lvl="0" indent="-171450">
              <a:lnSpc>
                <a:spcPct val="100000"/>
              </a:lnSpc>
              <a:buFont typeface="Arial"/>
              <a:buChar char="•"/>
            </a:pPr>
            <a:endParaRPr lang="nl-NL" sz="1000" dirty="0"/>
          </a:p>
          <a:p>
            <a:pPr>
              <a:lnSpc>
                <a:spcPct val="100000"/>
              </a:lnSpc>
            </a:pPr>
            <a:r>
              <a:rPr lang="nl-NL" sz="1000" b="1" dirty="0"/>
              <a:t>Organisatie: liquiditeit en weerstandsvermogen</a:t>
            </a:r>
          </a:p>
          <a:p>
            <a:pPr marL="171450" lvl="0" indent="-171450">
              <a:lnSpc>
                <a:spcPct val="100000"/>
              </a:lnSpc>
              <a:buFont typeface="Arial"/>
              <a:buChar char="•"/>
            </a:pPr>
            <a:r>
              <a:rPr lang="nl-NL" sz="1000" dirty="0"/>
              <a:t>Vrijwel alle instellingen geven aan dat er voldoende liquide middelen zijn om tot 1 juni kortlopende verplichtingen te kunnen betalen.</a:t>
            </a:r>
          </a:p>
          <a:p>
            <a:pPr marL="171450" lvl="0" indent="-171450">
              <a:lnSpc>
                <a:spcPct val="100000"/>
              </a:lnSpc>
              <a:buFont typeface="Arial"/>
              <a:buChar char="•"/>
            </a:pPr>
            <a:r>
              <a:rPr lang="nl-NL" sz="1000" dirty="0"/>
              <a:t>Twee instellingen geven echter aan op korte termijn in de problemen te komen. Het betreft relatief kleine instellingen zonder weerstandsvermogen die met een bescheiden financiële injectie geholpen zouden zijn.</a:t>
            </a:r>
          </a:p>
          <a:p>
            <a:pPr marL="171450" lvl="0" indent="-171450">
              <a:lnSpc>
                <a:spcPct val="100000"/>
              </a:lnSpc>
              <a:buFont typeface="Arial"/>
              <a:buChar char="•"/>
            </a:pPr>
            <a:r>
              <a:rPr lang="nl-NL" sz="1000" dirty="0"/>
              <a:t>Vrijwel alle instellingen uiten zorgen dat de maatregelen ook na 1 juni van kracht blijven. </a:t>
            </a:r>
          </a:p>
          <a:p>
            <a:pPr marL="171450" lvl="0" indent="-171450">
              <a:lnSpc>
                <a:spcPct val="100000"/>
              </a:lnSpc>
              <a:buFont typeface="Arial"/>
              <a:buChar char="•"/>
            </a:pPr>
            <a:endParaRPr lang="nl-NL" sz="1000" dirty="0"/>
          </a:p>
          <a:p>
            <a:pPr>
              <a:lnSpc>
                <a:spcPts val="1400"/>
              </a:lnSpc>
            </a:pPr>
            <a:endParaRPr lang="nl-NL" sz="1000" dirty="0"/>
          </a:p>
        </p:txBody>
      </p:sp>
      <p:sp>
        <p:nvSpPr>
          <p:cNvPr id="4" name="Tijdelijke aanduiding voor datum 3">
            <a:extLst>
              <a:ext uri="{FF2B5EF4-FFF2-40B4-BE49-F238E27FC236}">
                <a16:creationId xmlns:a16="http://schemas.microsoft.com/office/drawing/2014/main" id="{18DBBDCB-AA55-43A3-8F2A-D2A6637E93C3}"/>
              </a:ext>
            </a:extLst>
          </p:cNvPr>
          <p:cNvSpPr>
            <a:spLocks noGrp="1"/>
          </p:cNvSpPr>
          <p:nvPr>
            <p:ph type="dt" sz="half" idx="10"/>
          </p:nvPr>
        </p:nvSpPr>
        <p:spPr/>
        <p:txBody>
          <a:bodyPr/>
          <a:lstStyle/>
          <a:p>
            <a:pPr>
              <a:defRPr/>
            </a:pPr>
            <a:fld id="{3265B035-3816-A94B-A934-889F67B0BD93}" type="datetime1">
              <a:rPr lang="nl-NL" smtClean="0"/>
              <a:pPr>
                <a:defRPr/>
              </a:pPr>
              <a:t>9-4-2020</a:t>
            </a:fld>
            <a:endParaRPr lang="en-US"/>
          </a:p>
        </p:txBody>
      </p:sp>
      <p:sp>
        <p:nvSpPr>
          <p:cNvPr id="5" name="Tijdelijke aanduiding voor voettekst 4">
            <a:extLst>
              <a:ext uri="{FF2B5EF4-FFF2-40B4-BE49-F238E27FC236}">
                <a16:creationId xmlns:a16="http://schemas.microsoft.com/office/drawing/2014/main" id="{D2894DB8-841B-4389-9F8E-D6F0BD6109DA}"/>
              </a:ext>
            </a:extLst>
          </p:cNvPr>
          <p:cNvSpPr>
            <a:spLocks noGrp="1"/>
          </p:cNvSpPr>
          <p:nvPr>
            <p:ph type="ftr" sz="quarter" idx="11"/>
          </p:nvPr>
        </p:nvSpPr>
        <p:spPr/>
        <p:txBody>
          <a:bodyPr/>
          <a:lstStyle/>
          <a:p>
            <a:pPr>
              <a:defRPr/>
            </a:pPr>
            <a:r>
              <a:rPr lang="en-US"/>
              <a:t>Economische impact van het Corona virus Rotterdam</a:t>
            </a:r>
          </a:p>
        </p:txBody>
      </p:sp>
      <p:sp>
        <p:nvSpPr>
          <p:cNvPr id="6" name="Tijdelijke aanduiding voor dianummer 5">
            <a:extLst>
              <a:ext uri="{FF2B5EF4-FFF2-40B4-BE49-F238E27FC236}">
                <a16:creationId xmlns:a16="http://schemas.microsoft.com/office/drawing/2014/main" id="{95EC7AD9-31C2-44FE-83C6-B581322C6689}"/>
              </a:ext>
            </a:extLst>
          </p:cNvPr>
          <p:cNvSpPr>
            <a:spLocks noGrp="1"/>
          </p:cNvSpPr>
          <p:nvPr>
            <p:ph type="sldNum" sz="quarter" idx="12"/>
          </p:nvPr>
        </p:nvSpPr>
        <p:spPr/>
        <p:txBody>
          <a:bodyPr/>
          <a:lstStyle/>
          <a:p>
            <a:pPr>
              <a:defRPr/>
            </a:pPr>
            <a:fld id="{A5F1A956-5177-F34D-8217-95F669959E07}" type="slidenum">
              <a:rPr lang="en-US" smtClean="0"/>
              <a:pPr>
                <a:defRPr/>
              </a:pPr>
              <a:t>27</a:t>
            </a:fld>
            <a:endParaRPr lang="en-US"/>
          </a:p>
        </p:txBody>
      </p:sp>
    </p:spTree>
    <p:extLst>
      <p:ext uri="{BB962C8B-B14F-4D97-AF65-F5344CB8AC3E}">
        <p14:creationId xmlns:p14="http://schemas.microsoft.com/office/powerpoint/2010/main" val="2378691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DE0734-822B-47B0-B4FD-33F1BCCB4E79}"/>
              </a:ext>
            </a:extLst>
          </p:cNvPr>
          <p:cNvSpPr>
            <a:spLocks noGrp="1"/>
          </p:cNvSpPr>
          <p:nvPr>
            <p:ph type="title"/>
          </p:nvPr>
        </p:nvSpPr>
        <p:spPr/>
        <p:txBody>
          <a:bodyPr/>
          <a:lstStyle/>
          <a:p>
            <a:r>
              <a:rPr lang="nl-NL" dirty="0"/>
              <a:t>Werk en inkomen</a:t>
            </a:r>
          </a:p>
        </p:txBody>
      </p:sp>
      <p:sp>
        <p:nvSpPr>
          <p:cNvPr id="3" name="Tijdelijke aanduiding voor inhoud 2">
            <a:extLst>
              <a:ext uri="{FF2B5EF4-FFF2-40B4-BE49-F238E27FC236}">
                <a16:creationId xmlns:a16="http://schemas.microsoft.com/office/drawing/2014/main" id="{888A0DA8-9A75-4C25-8DC4-9C27571F05E3}"/>
              </a:ext>
            </a:extLst>
          </p:cNvPr>
          <p:cNvSpPr>
            <a:spLocks noGrp="1"/>
          </p:cNvSpPr>
          <p:nvPr>
            <p:ph idx="1"/>
          </p:nvPr>
        </p:nvSpPr>
        <p:spPr/>
        <p:txBody>
          <a:bodyPr/>
          <a:lstStyle/>
          <a:p>
            <a:pPr>
              <a:lnSpc>
                <a:spcPct val="120000"/>
              </a:lnSpc>
            </a:pPr>
            <a:r>
              <a:rPr lang="nl-NL" sz="1200" b="1" dirty="0"/>
              <a:t>Werk &amp; Inkomen Inkomenszekerheid </a:t>
            </a:r>
            <a:endParaRPr lang="nl-NL" sz="1200" dirty="0"/>
          </a:p>
          <a:p>
            <a:pPr marL="171450" indent="-171450">
              <a:lnSpc>
                <a:spcPct val="120000"/>
              </a:lnSpc>
              <a:buFont typeface="Arial"/>
              <a:buChar char="•"/>
            </a:pPr>
            <a:r>
              <a:rPr lang="nl-NL" sz="1200" dirty="0"/>
              <a:t>Tot nu toe zijn er 11.000 aanvragen voor inkomensondersteuning gedaan bij het Regionaal Bureau Zelfstandigen (RBZ). Ongeveer 60% van deze aanvragen is bestemd voor de gemeente Rotterdam. De overige aanvragen zijn voor de regiogemeenten. We zien dat de stijging in het aantal aanvragen iets afzwakt. </a:t>
            </a:r>
          </a:p>
          <a:p>
            <a:pPr marL="171450" indent="-171450">
              <a:lnSpc>
                <a:spcPct val="120000"/>
              </a:lnSpc>
              <a:buFont typeface="Arial"/>
              <a:buChar char="•"/>
            </a:pPr>
            <a:endParaRPr lang="nl-NL" sz="1200" dirty="0"/>
          </a:p>
          <a:p>
            <a:pPr marL="171450" indent="-171450">
              <a:lnSpc>
                <a:spcPct val="120000"/>
              </a:lnSpc>
              <a:buFont typeface="Arial"/>
              <a:buChar char="•"/>
            </a:pPr>
            <a:r>
              <a:rPr lang="nl-NL" sz="1200" dirty="0"/>
              <a:t>Op grond van de vereenvoudigde aanvraag Besluit bijstandverlening zelfstandigen (</a:t>
            </a:r>
            <a:r>
              <a:rPr lang="nl-NL" sz="1200" dirty="0" err="1"/>
              <a:t>Bbz</a:t>
            </a:r>
            <a:r>
              <a:rPr lang="nl-NL" sz="1200" dirty="0"/>
              <a:t>) zijn tot nu toe 162 uitkeringen verstrekt, waarvan 98 aan Rotterdammers. </a:t>
            </a:r>
          </a:p>
          <a:p>
            <a:pPr marL="171450" indent="-171450">
              <a:lnSpc>
                <a:spcPct val="120000"/>
              </a:lnSpc>
              <a:buFont typeface="Arial"/>
              <a:buChar char="•"/>
            </a:pPr>
            <a:endParaRPr lang="nl-NL" sz="1200" dirty="0"/>
          </a:p>
          <a:p>
            <a:pPr marL="171450" indent="-171450">
              <a:lnSpc>
                <a:spcPct val="120000"/>
              </a:lnSpc>
              <a:buFont typeface="Arial"/>
              <a:buChar char="•"/>
            </a:pPr>
            <a:r>
              <a:rPr lang="nl-NL" sz="1200" dirty="0"/>
              <a:t>De projectorganisatie is nog vol in opbouw: ambtenaren uit het hele concern wordt gevraagd om RBZ te ondersteunen in het verwerken van alle aanvragen. Er wordt een proces ontwikkeld om uiterlijk vanaf 13 april (4 weken na de eerste aanvraag) geautomatiseerd te kunnen </a:t>
            </a:r>
            <a:r>
              <a:rPr lang="nl-NL" sz="1200" dirty="0" err="1"/>
              <a:t>bevoorschotten</a:t>
            </a:r>
            <a:r>
              <a:rPr lang="nl-NL" sz="1200" dirty="0"/>
              <a:t>. </a:t>
            </a:r>
          </a:p>
          <a:p>
            <a:pPr marL="171450" indent="-171450">
              <a:lnSpc>
                <a:spcPct val="120000"/>
              </a:lnSpc>
              <a:buFont typeface="Arial"/>
              <a:buChar char="•"/>
            </a:pPr>
            <a:endParaRPr lang="nl-NL" sz="1200" dirty="0"/>
          </a:p>
          <a:p>
            <a:pPr marL="171450" indent="-171450">
              <a:lnSpc>
                <a:spcPct val="120000"/>
              </a:lnSpc>
              <a:buFont typeface="Arial"/>
              <a:buChar char="•"/>
            </a:pPr>
            <a:r>
              <a:rPr lang="nl-NL" sz="1200" dirty="0"/>
              <a:t>Wij hebben ervoor gekozen om al in een vroeg stadium een vereenvoudigde aanvraagprocedure (</a:t>
            </a:r>
            <a:r>
              <a:rPr lang="nl-NL" sz="1200" dirty="0" err="1"/>
              <a:t>Bbz</a:t>
            </a:r>
            <a:r>
              <a:rPr lang="nl-NL" sz="1200" dirty="0"/>
              <a:t>) mogelijk te maken, vooruitlopend op de Tijdelijke overbruggingsregeling zelfstandig ondernemers (</a:t>
            </a:r>
            <a:r>
              <a:rPr lang="nl-NL" sz="1200" dirty="0" err="1"/>
              <a:t>Tozo</a:t>
            </a:r>
            <a:r>
              <a:rPr lang="nl-NL" sz="1200" dirty="0"/>
              <a:t>-regeling). Nu de </a:t>
            </a:r>
            <a:r>
              <a:rPr lang="nl-NL" sz="1200" dirty="0" err="1"/>
              <a:t>Tozo</a:t>
            </a:r>
            <a:r>
              <a:rPr lang="nl-NL" sz="1200" dirty="0"/>
              <a:t>-regeling bekend is geworden, worden de reeds ingediende </a:t>
            </a:r>
            <a:r>
              <a:rPr lang="nl-NL" sz="1200" dirty="0" err="1"/>
              <a:t>Bbz</a:t>
            </a:r>
            <a:r>
              <a:rPr lang="nl-NL" sz="1200" dirty="0"/>
              <a:t>-aanvragen ambtshalve beschouwd als een aanvraag voor de </a:t>
            </a:r>
            <a:r>
              <a:rPr lang="nl-NL" sz="1200" dirty="0" err="1"/>
              <a:t>Tozo</a:t>
            </a:r>
            <a:r>
              <a:rPr lang="nl-NL" sz="1200" dirty="0"/>
              <a:t>-regeling. </a:t>
            </a:r>
          </a:p>
          <a:p>
            <a:pPr marL="171450" indent="-171450">
              <a:lnSpc>
                <a:spcPct val="120000"/>
              </a:lnSpc>
              <a:buFont typeface="Arial"/>
              <a:buChar char="•"/>
            </a:pPr>
            <a:endParaRPr lang="nl-NL" sz="1200" dirty="0"/>
          </a:p>
          <a:p>
            <a:pPr marL="171450" indent="-171450">
              <a:lnSpc>
                <a:spcPct val="120000"/>
              </a:lnSpc>
              <a:buFont typeface="Arial"/>
              <a:buChar char="•"/>
            </a:pPr>
            <a:r>
              <a:rPr lang="nl-NL" sz="1200" dirty="0"/>
              <a:t>Ook het aantal reguliere aanvragen voor een Participatiewet-uitkering stijgt sterk. We zien daarin een verdubbeling: bijna 700 afgelopen week tegenover 305 normaal gesproken. Dit wordt mede veroorzaakt door zelfstandigen die per abuis een beroep hebben gedaan op de verkeerde regeling. Deze aanvragen worden uiteraard wel in behandeling genomen. </a:t>
            </a:r>
          </a:p>
        </p:txBody>
      </p:sp>
      <p:sp>
        <p:nvSpPr>
          <p:cNvPr id="4" name="Tijdelijke aanduiding voor datum 3">
            <a:extLst>
              <a:ext uri="{FF2B5EF4-FFF2-40B4-BE49-F238E27FC236}">
                <a16:creationId xmlns:a16="http://schemas.microsoft.com/office/drawing/2014/main" id="{889663E0-1E04-4450-9B45-3F03BBFA422E}"/>
              </a:ext>
            </a:extLst>
          </p:cNvPr>
          <p:cNvSpPr>
            <a:spLocks noGrp="1"/>
          </p:cNvSpPr>
          <p:nvPr>
            <p:ph type="dt" sz="half" idx="10"/>
          </p:nvPr>
        </p:nvSpPr>
        <p:spPr/>
        <p:txBody>
          <a:bodyPr/>
          <a:lstStyle/>
          <a:p>
            <a:pPr>
              <a:defRPr/>
            </a:pPr>
            <a:fld id="{3265B035-3816-A94B-A934-889F67B0BD93}" type="datetime1">
              <a:rPr lang="nl-NL" smtClean="0"/>
              <a:pPr>
                <a:defRPr/>
              </a:pPr>
              <a:t>9-4-2020</a:t>
            </a:fld>
            <a:endParaRPr lang="en-US"/>
          </a:p>
        </p:txBody>
      </p:sp>
      <p:sp>
        <p:nvSpPr>
          <p:cNvPr id="5" name="Tijdelijke aanduiding voor voettekst 4">
            <a:extLst>
              <a:ext uri="{FF2B5EF4-FFF2-40B4-BE49-F238E27FC236}">
                <a16:creationId xmlns:a16="http://schemas.microsoft.com/office/drawing/2014/main" id="{E16695FA-03C0-422A-B842-098EC231B51F}"/>
              </a:ext>
            </a:extLst>
          </p:cNvPr>
          <p:cNvSpPr>
            <a:spLocks noGrp="1"/>
          </p:cNvSpPr>
          <p:nvPr>
            <p:ph type="ftr" sz="quarter" idx="11"/>
          </p:nvPr>
        </p:nvSpPr>
        <p:spPr/>
        <p:txBody>
          <a:bodyPr/>
          <a:lstStyle/>
          <a:p>
            <a:pPr>
              <a:defRPr/>
            </a:pPr>
            <a:r>
              <a:rPr lang="en-US"/>
              <a:t>Economische impact van het Corona virus Rotterdam</a:t>
            </a:r>
          </a:p>
        </p:txBody>
      </p:sp>
      <p:sp>
        <p:nvSpPr>
          <p:cNvPr id="6" name="Tijdelijke aanduiding voor dianummer 5">
            <a:extLst>
              <a:ext uri="{FF2B5EF4-FFF2-40B4-BE49-F238E27FC236}">
                <a16:creationId xmlns:a16="http://schemas.microsoft.com/office/drawing/2014/main" id="{D355A4BA-C1BC-4E6F-8370-0E436FE82161}"/>
              </a:ext>
            </a:extLst>
          </p:cNvPr>
          <p:cNvSpPr>
            <a:spLocks noGrp="1"/>
          </p:cNvSpPr>
          <p:nvPr>
            <p:ph type="sldNum" sz="quarter" idx="12"/>
          </p:nvPr>
        </p:nvSpPr>
        <p:spPr/>
        <p:txBody>
          <a:bodyPr/>
          <a:lstStyle/>
          <a:p>
            <a:pPr>
              <a:defRPr/>
            </a:pPr>
            <a:fld id="{A5F1A956-5177-F34D-8217-95F669959E07}" type="slidenum">
              <a:rPr lang="en-US" smtClean="0"/>
              <a:pPr>
                <a:defRPr/>
              </a:pPr>
              <a:t>28</a:t>
            </a:fld>
            <a:endParaRPr lang="en-US"/>
          </a:p>
        </p:txBody>
      </p:sp>
    </p:spTree>
    <p:extLst>
      <p:ext uri="{BB962C8B-B14F-4D97-AF65-F5344CB8AC3E}">
        <p14:creationId xmlns:p14="http://schemas.microsoft.com/office/powerpoint/2010/main" val="2148900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a:extLst>
              <a:ext uri="{FF2B5EF4-FFF2-40B4-BE49-F238E27FC236}">
                <a16:creationId xmlns:a16="http://schemas.microsoft.com/office/drawing/2014/main" id="{960E129C-8BB8-0C4D-A1B9-E231EE92B2AA}"/>
              </a:ext>
            </a:extLst>
          </p:cNvPr>
          <p:cNvSpPr/>
          <p:nvPr/>
        </p:nvSpPr>
        <p:spPr>
          <a:xfrm>
            <a:off x="6257906" y="993295"/>
            <a:ext cx="5097341" cy="4825710"/>
          </a:xfrm>
          <a:prstGeom prst="rect">
            <a:avLst/>
          </a:prstGeom>
          <a:solidFill>
            <a:schemeClr val="accent1">
              <a:alpha val="9000"/>
            </a:schemeClr>
          </a:solidFill>
          <a:ln w="6350" cap="flat"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tangle 9">
            <a:extLst>
              <a:ext uri="{FF2B5EF4-FFF2-40B4-BE49-F238E27FC236}">
                <a16:creationId xmlns:a16="http://schemas.microsoft.com/office/drawing/2014/main" id="{DFF1948B-25DE-484F-81BB-102428ADDD11}"/>
              </a:ext>
            </a:extLst>
          </p:cNvPr>
          <p:cNvSpPr/>
          <p:nvPr/>
        </p:nvSpPr>
        <p:spPr>
          <a:xfrm>
            <a:off x="821748" y="993295"/>
            <a:ext cx="5097341" cy="4825710"/>
          </a:xfrm>
          <a:prstGeom prst="rect">
            <a:avLst/>
          </a:prstGeom>
          <a:solidFill>
            <a:schemeClr val="accent1">
              <a:alpha val="9000"/>
            </a:schemeClr>
          </a:solidFill>
          <a:ln w="6350" cap="flat"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D4ABA480-A890-4B32-BB4D-0F30EC2DB1BB}"/>
              </a:ext>
            </a:extLst>
          </p:cNvPr>
          <p:cNvSpPr>
            <a:spLocks noGrp="1"/>
          </p:cNvSpPr>
          <p:nvPr>
            <p:ph type="dt" sz="half" idx="10"/>
          </p:nvPr>
        </p:nvSpPr>
        <p:spPr>
          <a:xfrm>
            <a:off x="814921" y="6591300"/>
            <a:ext cx="1499305" cy="179388"/>
          </a:xfrm>
        </p:spPr>
        <p:txBody>
          <a:bodyPr wrap="square" anchor="t">
            <a:normAutofit/>
          </a:bodyPr>
          <a:lstStyle/>
          <a:p>
            <a:pPr>
              <a:spcAft>
                <a:spcPts val="600"/>
              </a:spcAft>
              <a:defRPr/>
            </a:pPr>
            <a:fld id="{3265B035-3816-A94B-A934-889F67B0BD93}" type="datetime1">
              <a:rPr lang="nl-NL" smtClean="0"/>
              <a:pPr>
                <a:spcAft>
                  <a:spcPts val="600"/>
                </a:spcAft>
                <a:defRPr/>
              </a:pPr>
              <a:t>9-4-2020</a:t>
            </a:fld>
            <a:endParaRPr lang="en-US"/>
          </a:p>
        </p:txBody>
      </p:sp>
      <p:sp>
        <p:nvSpPr>
          <p:cNvPr id="5" name="Tijdelijke aanduiding voor voettekst 4">
            <a:extLst>
              <a:ext uri="{FF2B5EF4-FFF2-40B4-BE49-F238E27FC236}">
                <a16:creationId xmlns:a16="http://schemas.microsoft.com/office/drawing/2014/main" id="{213A2BBA-0BC2-49B3-8963-71D0C44EA729}"/>
              </a:ext>
            </a:extLst>
          </p:cNvPr>
          <p:cNvSpPr>
            <a:spLocks noGrp="1"/>
          </p:cNvSpPr>
          <p:nvPr>
            <p:ph type="ftr" sz="quarter" idx="11"/>
          </p:nvPr>
        </p:nvSpPr>
        <p:spPr>
          <a:xfrm>
            <a:off x="2669121" y="6592893"/>
            <a:ext cx="7179735" cy="179387"/>
          </a:xfrm>
        </p:spPr>
        <p:txBody>
          <a:bodyPr wrap="square" anchor="t">
            <a:normAutofit/>
          </a:bodyPr>
          <a:lstStyle/>
          <a:p>
            <a:pPr>
              <a:spcAft>
                <a:spcPts val="600"/>
              </a:spcAft>
              <a:defRPr/>
            </a:pPr>
            <a:r>
              <a:rPr lang="en-US"/>
              <a:t>Economische impact van het Corona virus Rotterdam</a:t>
            </a:r>
          </a:p>
        </p:txBody>
      </p:sp>
      <p:sp>
        <p:nvSpPr>
          <p:cNvPr id="6" name="Tijdelijke aanduiding voor dianummer 5">
            <a:extLst>
              <a:ext uri="{FF2B5EF4-FFF2-40B4-BE49-F238E27FC236}">
                <a16:creationId xmlns:a16="http://schemas.microsoft.com/office/drawing/2014/main" id="{981F5C75-4341-4D31-8816-DEEE74962BBD}"/>
              </a:ext>
            </a:extLst>
          </p:cNvPr>
          <p:cNvSpPr>
            <a:spLocks noGrp="1"/>
          </p:cNvSpPr>
          <p:nvPr>
            <p:ph type="sldNum" sz="quarter" idx="12"/>
          </p:nvPr>
        </p:nvSpPr>
        <p:spPr>
          <a:xfrm>
            <a:off x="11159069" y="6592893"/>
            <a:ext cx="552451" cy="179387"/>
          </a:xfrm>
        </p:spPr>
        <p:txBody>
          <a:bodyPr>
            <a:normAutofit/>
          </a:bodyPr>
          <a:lstStyle/>
          <a:p>
            <a:pPr>
              <a:lnSpc>
                <a:spcPct val="90000"/>
              </a:lnSpc>
              <a:spcAft>
                <a:spcPts val="600"/>
              </a:spcAft>
              <a:defRPr/>
            </a:pPr>
            <a:fld id="{A5F1A956-5177-F34D-8217-95F669959E07}" type="slidenum">
              <a:rPr lang="en-US" sz="600" smtClean="0"/>
              <a:pPr>
                <a:lnSpc>
                  <a:spcPct val="90000"/>
                </a:lnSpc>
                <a:spcAft>
                  <a:spcPts val="600"/>
                </a:spcAft>
                <a:defRPr/>
              </a:pPr>
              <a:t>29</a:t>
            </a:fld>
            <a:endParaRPr lang="en-US" sz="600"/>
          </a:p>
        </p:txBody>
      </p:sp>
      <p:pic>
        <p:nvPicPr>
          <p:cNvPr id="8" name="Tijdelijke aanduiding voor afbeelding 7">
            <a:extLst>
              <a:ext uri="{FF2B5EF4-FFF2-40B4-BE49-F238E27FC236}">
                <a16:creationId xmlns:a16="http://schemas.microsoft.com/office/drawing/2014/main" id="{E0123523-EEC1-44FC-B731-245B4F1234C2}"/>
              </a:ext>
            </a:extLst>
          </p:cNvPr>
          <p:cNvPicPr>
            <a:picLocks noGrp="1" noChangeAspect="1"/>
          </p:cNvPicPr>
          <p:nvPr>
            <p:ph type="pic" sz="quarter" idx="13"/>
          </p:nvPr>
        </p:nvPicPr>
        <p:blipFill>
          <a:blip r:embed="rId2"/>
          <a:srcRect l="8567" r="8567"/>
          <a:stretch>
            <a:fillRect/>
          </a:stretch>
        </p:blipFill>
        <p:spPr>
          <a:xfrm>
            <a:off x="1014581" y="1274466"/>
            <a:ext cx="4711674" cy="3494066"/>
          </a:xfrm>
          <a:prstGeom prst="rect">
            <a:avLst/>
          </a:prstGeom>
        </p:spPr>
      </p:pic>
      <p:pic>
        <p:nvPicPr>
          <p:cNvPr id="7" name="Tijdelijke aanduiding voor inhoud 6">
            <a:extLst>
              <a:ext uri="{FF2B5EF4-FFF2-40B4-BE49-F238E27FC236}">
                <a16:creationId xmlns:a16="http://schemas.microsoft.com/office/drawing/2014/main" id="{C8E7C398-0484-4210-8567-705575EF1B67}"/>
              </a:ext>
            </a:extLst>
          </p:cNvPr>
          <p:cNvPicPr>
            <a:picLocks noGrp="1" noChangeAspect="1"/>
          </p:cNvPicPr>
          <p:nvPr>
            <p:ph type="pic" sz="quarter" idx="14"/>
          </p:nvPr>
        </p:nvPicPr>
        <p:blipFill rotWithShape="1">
          <a:blip r:embed="rId3"/>
          <a:stretch/>
        </p:blipFill>
        <p:spPr>
          <a:xfrm>
            <a:off x="6347360" y="1274466"/>
            <a:ext cx="4918431" cy="2290917"/>
          </a:xfrm>
          <a:prstGeom prst="rect">
            <a:avLst/>
          </a:prstGeom>
          <a:noFill/>
        </p:spPr>
      </p:pic>
      <p:sp>
        <p:nvSpPr>
          <p:cNvPr id="14" name="Title 6">
            <a:extLst>
              <a:ext uri="{FF2B5EF4-FFF2-40B4-BE49-F238E27FC236}">
                <a16:creationId xmlns:a16="http://schemas.microsoft.com/office/drawing/2014/main" id="{4C3DC3DC-775B-4D34-89D6-EB8940F6E41C}"/>
              </a:ext>
            </a:extLst>
          </p:cNvPr>
          <p:cNvSpPr>
            <a:spLocks noGrp="1"/>
          </p:cNvSpPr>
          <p:nvPr>
            <p:ph type="title"/>
          </p:nvPr>
        </p:nvSpPr>
        <p:spPr>
          <a:xfrm>
            <a:off x="814919" y="414344"/>
            <a:ext cx="8892117" cy="565149"/>
          </a:xfrm>
        </p:spPr>
        <p:txBody>
          <a:bodyPr/>
          <a:lstStyle/>
          <a:p>
            <a:r>
              <a:rPr lang="en-US" dirty="0" err="1"/>
              <a:t>Werk</a:t>
            </a:r>
            <a:r>
              <a:rPr lang="en-US" dirty="0"/>
              <a:t> </a:t>
            </a:r>
            <a:r>
              <a:rPr lang="en-US" dirty="0" err="1"/>
              <a:t>en</a:t>
            </a:r>
            <a:r>
              <a:rPr lang="en-US" dirty="0"/>
              <a:t> </a:t>
            </a:r>
            <a:r>
              <a:rPr lang="en-US" dirty="0" err="1"/>
              <a:t>inkomen</a:t>
            </a:r>
            <a:r>
              <a:rPr lang="en-US" dirty="0"/>
              <a:t> (</a:t>
            </a:r>
            <a:r>
              <a:rPr lang="en-US" dirty="0" err="1"/>
              <a:t>meest</a:t>
            </a:r>
            <a:r>
              <a:rPr lang="en-US" dirty="0"/>
              <a:t> </a:t>
            </a:r>
            <a:r>
              <a:rPr lang="en-US" dirty="0" err="1"/>
              <a:t>recente</a:t>
            </a:r>
            <a:r>
              <a:rPr lang="en-US" dirty="0"/>
              <a:t> </a:t>
            </a:r>
            <a:r>
              <a:rPr lang="en-US" dirty="0" err="1"/>
              <a:t>cijfers</a:t>
            </a:r>
            <a:r>
              <a:rPr lang="en-US" dirty="0"/>
              <a:t>)</a:t>
            </a:r>
          </a:p>
        </p:txBody>
      </p:sp>
    </p:spTree>
    <p:extLst>
      <p:ext uri="{BB962C8B-B14F-4D97-AF65-F5344CB8AC3E}">
        <p14:creationId xmlns:p14="http://schemas.microsoft.com/office/powerpoint/2010/main" val="250891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F9161-0EC2-864E-A1DA-BE3CC3936BBA}"/>
              </a:ext>
            </a:extLst>
          </p:cNvPr>
          <p:cNvSpPr>
            <a:spLocks noGrp="1"/>
          </p:cNvSpPr>
          <p:nvPr>
            <p:ph type="title"/>
          </p:nvPr>
        </p:nvSpPr>
        <p:spPr/>
        <p:txBody>
          <a:bodyPr/>
          <a:lstStyle/>
          <a:p>
            <a:r>
              <a:rPr lang="nl-NL" dirty="0"/>
              <a:t>Aantal coronabesmettingen</a:t>
            </a:r>
          </a:p>
        </p:txBody>
      </p:sp>
      <p:sp>
        <p:nvSpPr>
          <p:cNvPr id="3" name="Tijdelijke aanduiding voor inhoud 2">
            <a:extLst>
              <a:ext uri="{FF2B5EF4-FFF2-40B4-BE49-F238E27FC236}">
                <a16:creationId xmlns:a16="http://schemas.microsoft.com/office/drawing/2014/main" id="{6C5A159C-7BFC-8343-8AA2-5EA23C749D56}"/>
              </a:ext>
            </a:extLst>
          </p:cNvPr>
          <p:cNvSpPr>
            <a:spLocks noGrp="1"/>
          </p:cNvSpPr>
          <p:nvPr>
            <p:ph sz="half" idx="1"/>
          </p:nvPr>
        </p:nvSpPr>
        <p:spPr/>
        <p:txBody>
          <a:bodyPr/>
          <a:lstStyle/>
          <a:p>
            <a:pPr marL="342900" indent="-342900">
              <a:lnSpc>
                <a:spcPct val="120000"/>
              </a:lnSpc>
              <a:buFont typeface="Arial" panose="020B0604020202020204" pitchFamily="34" charset="0"/>
              <a:buChar char="•"/>
            </a:pPr>
            <a:endParaRPr lang="nl-NL" sz="1800" dirty="0"/>
          </a:p>
          <a:p>
            <a:pPr marL="342900" indent="-342900">
              <a:lnSpc>
                <a:spcPct val="120000"/>
              </a:lnSpc>
              <a:buFont typeface="Arial" panose="020B0604020202020204" pitchFamily="34" charset="0"/>
              <a:buChar char="•"/>
            </a:pPr>
            <a:endParaRPr lang="nl-NL" sz="1800" dirty="0"/>
          </a:p>
          <a:p>
            <a:pPr marL="342900" indent="-342900">
              <a:lnSpc>
                <a:spcPct val="120000"/>
              </a:lnSpc>
              <a:buFont typeface="Arial" panose="020B0604020202020204" pitchFamily="34" charset="0"/>
              <a:buChar char="•"/>
            </a:pPr>
            <a:endParaRPr lang="nl-NL" sz="1800" dirty="0"/>
          </a:p>
          <a:p>
            <a:pPr marL="342900" indent="-342900">
              <a:lnSpc>
                <a:spcPct val="120000"/>
              </a:lnSpc>
              <a:buFont typeface="Arial" panose="020B0604020202020204" pitchFamily="34" charset="0"/>
              <a:buChar char="•"/>
            </a:pPr>
            <a:endParaRPr lang="nl-NL" sz="1800" dirty="0"/>
          </a:p>
          <a:p>
            <a:pPr marL="342900" indent="-342900">
              <a:lnSpc>
                <a:spcPct val="120000"/>
              </a:lnSpc>
              <a:buFont typeface="Arial" panose="020B0604020202020204" pitchFamily="34" charset="0"/>
              <a:buChar char="•"/>
            </a:pPr>
            <a:endParaRPr lang="nl-NL" sz="1800" dirty="0"/>
          </a:p>
          <a:p>
            <a:pPr marL="342900" indent="-342900">
              <a:lnSpc>
                <a:spcPct val="120000"/>
              </a:lnSpc>
              <a:buFont typeface="Arial" panose="020B0604020202020204" pitchFamily="34" charset="0"/>
              <a:buChar char="•"/>
            </a:pPr>
            <a:endParaRPr lang="nl-NL" sz="1800" dirty="0"/>
          </a:p>
          <a:p>
            <a:pPr marL="342900" indent="-342900">
              <a:lnSpc>
                <a:spcPct val="120000"/>
              </a:lnSpc>
              <a:buFont typeface="Arial" panose="020B0604020202020204" pitchFamily="34" charset="0"/>
              <a:buChar char="•"/>
            </a:pPr>
            <a:endParaRPr lang="nl-NL" sz="1800" dirty="0"/>
          </a:p>
          <a:p>
            <a:pPr marL="342900" indent="-342900">
              <a:lnSpc>
                <a:spcPct val="120000"/>
              </a:lnSpc>
              <a:buFont typeface="Arial" panose="020B0604020202020204" pitchFamily="34" charset="0"/>
              <a:buChar char="•"/>
            </a:pPr>
            <a:endParaRPr lang="nl-NL" sz="1800" dirty="0"/>
          </a:p>
          <a:p>
            <a:pPr marL="342900" indent="-342900">
              <a:lnSpc>
                <a:spcPct val="120000"/>
              </a:lnSpc>
              <a:buFont typeface="Arial" panose="020B0604020202020204" pitchFamily="34" charset="0"/>
              <a:buChar char="•"/>
            </a:pPr>
            <a:endParaRPr lang="nl-NL" sz="1800" dirty="0"/>
          </a:p>
          <a:p>
            <a:pPr marL="342900" indent="-342900">
              <a:lnSpc>
                <a:spcPct val="120000"/>
              </a:lnSpc>
              <a:buFont typeface="Arial" panose="020B0604020202020204" pitchFamily="34" charset="0"/>
              <a:buChar char="•"/>
            </a:pPr>
            <a:r>
              <a:rPr lang="nl-NL" sz="1200" dirty="0"/>
              <a:t>Provincie Zuid-Holland: 3.361 mensen positief getest.</a:t>
            </a:r>
          </a:p>
          <a:p>
            <a:pPr marL="342900" indent="-342900">
              <a:lnSpc>
                <a:spcPct val="120000"/>
              </a:lnSpc>
              <a:buFont typeface="Arial" panose="020B0604020202020204" pitchFamily="34" charset="0"/>
              <a:buChar char="•"/>
            </a:pPr>
            <a:r>
              <a:rPr lang="nl-NL" sz="1200" dirty="0"/>
              <a:t>Rotterdam: 30,4 per 100.000 inwoners minder dan 10 daarvan zijn overleden</a:t>
            </a:r>
          </a:p>
          <a:p>
            <a:endParaRPr lang="nl-NL" sz="1800" dirty="0"/>
          </a:p>
          <a:p>
            <a:endParaRPr lang="nl-NL" sz="1800" dirty="0"/>
          </a:p>
          <a:p>
            <a:r>
              <a:rPr lang="nl-NL" sz="1000" i="1" dirty="0"/>
              <a:t>Bron: RIVM (3 april)</a:t>
            </a:r>
          </a:p>
        </p:txBody>
      </p:sp>
      <p:sp>
        <p:nvSpPr>
          <p:cNvPr id="4" name="Tijdelijke aanduiding voor datum 3">
            <a:extLst>
              <a:ext uri="{FF2B5EF4-FFF2-40B4-BE49-F238E27FC236}">
                <a16:creationId xmlns:a16="http://schemas.microsoft.com/office/drawing/2014/main" id="{AE9E8D75-B32E-EB40-A03C-9DFADFF4305F}"/>
              </a:ext>
            </a:extLst>
          </p:cNvPr>
          <p:cNvSpPr>
            <a:spLocks noGrp="1"/>
          </p:cNvSpPr>
          <p:nvPr>
            <p:ph type="dt" sz="half" idx="10"/>
          </p:nvPr>
        </p:nvSpPr>
        <p:spPr/>
        <p:txBody>
          <a:bodyPr/>
          <a:lstStyle/>
          <a:p>
            <a:pPr>
              <a:defRPr/>
            </a:pPr>
            <a:fld id="{73AC649C-A405-9B4A-8C4B-FBE8CA3EAAA3}" type="datetime1">
              <a:rPr lang="nl-NL" smtClean="0"/>
              <a:pPr>
                <a:defRPr/>
              </a:pPr>
              <a:t>9-4-2020</a:t>
            </a:fld>
            <a:endParaRPr lang="en-US" dirty="0"/>
          </a:p>
        </p:txBody>
      </p:sp>
      <p:sp>
        <p:nvSpPr>
          <p:cNvPr id="5" name="Tijdelijke aanduiding voor voettekst 4">
            <a:extLst>
              <a:ext uri="{FF2B5EF4-FFF2-40B4-BE49-F238E27FC236}">
                <a16:creationId xmlns:a16="http://schemas.microsoft.com/office/drawing/2014/main" id="{5DD794BE-8B69-7C43-9BE8-3422FA5DD2AB}"/>
              </a:ext>
            </a:extLst>
          </p:cNvPr>
          <p:cNvSpPr>
            <a:spLocks noGrp="1"/>
          </p:cNvSpPr>
          <p:nvPr>
            <p:ph type="ftr" sz="quarter" idx="11"/>
          </p:nvPr>
        </p:nvSpPr>
        <p:spPr/>
        <p:txBody>
          <a:bodyPr/>
          <a:lstStyle/>
          <a:p>
            <a:pPr>
              <a:defRPr/>
            </a:pPr>
            <a:r>
              <a:rPr lang="en-US"/>
              <a:t>Economische impact van het Corona virus Rotterdam</a:t>
            </a:r>
          </a:p>
        </p:txBody>
      </p:sp>
      <p:sp>
        <p:nvSpPr>
          <p:cNvPr id="6" name="Tijdelijke aanduiding voor dianummer 5">
            <a:extLst>
              <a:ext uri="{FF2B5EF4-FFF2-40B4-BE49-F238E27FC236}">
                <a16:creationId xmlns:a16="http://schemas.microsoft.com/office/drawing/2014/main" id="{DC42A686-CD47-B845-99D0-F6050B40F45C}"/>
              </a:ext>
            </a:extLst>
          </p:cNvPr>
          <p:cNvSpPr>
            <a:spLocks noGrp="1"/>
          </p:cNvSpPr>
          <p:nvPr>
            <p:ph type="sldNum" sz="quarter" idx="12"/>
          </p:nvPr>
        </p:nvSpPr>
        <p:spPr/>
        <p:txBody>
          <a:bodyPr/>
          <a:lstStyle/>
          <a:p>
            <a:pPr>
              <a:defRPr/>
            </a:pPr>
            <a:fld id="{10619E35-E05B-DC4F-9511-28DBEF1CDC9D}" type="slidenum">
              <a:rPr lang="en-US" smtClean="0"/>
              <a:pPr>
                <a:defRPr/>
              </a:pPr>
              <a:t>3</a:t>
            </a:fld>
            <a:endParaRPr lang="en-US"/>
          </a:p>
        </p:txBody>
      </p:sp>
      <p:pic>
        <p:nvPicPr>
          <p:cNvPr id="7" name="Tijdelijke aanduiding voor inhoud 6">
            <a:extLst>
              <a:ext uri="{FF2B5EF4-FFF2-40B4-BE49-F238E27FC236}">
                <a16:creationId xmlns:a16="http://schemas.microsoft.com/office/drawing/2014/main" id="{3F2CC7C9-D4B5-4037-BC59-FDEACCC5DF4E}"/>
              </a:ext>
            </a:extLst>
          </p:cNvPr>
          <p:cNvPicPr>
            <a:picLocks noGrp="1" noChangeAspect="1"/>
          </p:cNvPicPr>
          <p:nvPr>
            <p:ph sz="half" idx="13"/>
          </p:nvPr>
        </p:nvPicPr>
        <p:blipFill>
          <a:blip r:embed="rId2"/>
          <a:stretch>
            <a:fillRect/>
          </a:stretch>
        </p:blipFill>
        <p:spPr>
          <a:xfrm>
            <a:off x="6504507" y="1046163"/>
            <a:ext cx="5090074" cy="5049837"/>
          </a:xfrm>
          <a:prstGeom prst="rect">
            <a:avLst/>
          </a:prstGeom>
        </p:spPr>
      </p:pic>
      <p:pic>
        <p:nvPicPr>
          <p:cNvPr id="9" name="Afbeelding 8">
            <a:extLst>
              <a:ext uri="{FF2B5EF4-FFF2-40B4-BE49-F238E27FC236}">
                <a16:creationId xmlns:a16="http://schemas.microsoft.com/office/drawing/2014/main" id="{420A871A-E4D4-49F0-9113-AE07CBF8095E}"/>
              </a:ext>
            </a:extLst>
          </p:cNvPr>
          <p:cNvPicPr>
            <a:picLocks noChangeAspect="1"/>
          </p:cNvPicPr>
          <p:nvPr/>
        </p:nvPicPr>
        <p:blipFill>
          <a:blip r:embed="rId3"/>
          <a:stretch>
            <a:fillRect/>
          </a:stretch>
        </p:blipFill>
        <p:spPr>
          <a:xfrm>
            <a:off x="590565" y="970912"/>
            <a:ext cx="5725333" cy="2985136"/>
          </a:xfrm>
          <a:prstGeom prst="rect">
            <a:avLst/>
          </a:prstGeom>
        </p:spPr>
      </p:pic>
    </p:spTree>
    <p:extLst>
      <p:ext uri="{BB962C8B-B14F-4D97-AF65-F5344CB8AC3E}">
        <p14:creationId xmlns:p14="http://schemas.microsoft.com/office/powerpoint/2010/main" val="2429268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A03F20-2DEB-4F4D-A190-DF94E963CED0}"/>
              </a:ext>
            </a:extLst>
          </p:cNvPr>
          <p:cNvSpPr>
            <a:spLocks noGrp="1"/>
          </p:cNvSpPr>
          <p:nvPr>
            <p:ph type="title"/>
          </p:nvPr>
        </p:nvSpPr>
        <p:spPr/>
        <p:txBody>
          <a:bodyPr/>
          <a:lstStyle/>
          <a:p>
            <a:r>
              <a:rPr lang="nl-NL" dirty="0"/>
              <a:t>Over deze monitor</a:t>
            </a:r>
          </a:p>
        </p:txBody>
      </p:sp>
      <p:sp>
        <p:nvSpPr>
          <p:cNvPr id="3" name="Tijdelijke aanduiding voor inhoud 2">
            <a:extLst>
              <a:ext uri="{FF2B5EF4-FFF2-40B4-BE49-F238E27FC236}">
                <a16:creationId xmlns:a16="http://schemas.microsoft.com/office/drawing/2014/main" id="{6E1E73AA-78A7-B542-99D4-467F2AE6EEDA}"/>
              </a:ext>
            </a:extLst>
          </p:cNvPr>
          <p:cNvSpPr>
            <a:spLocks noGrp="1"/>
          </p:cNvSpPr>
          <p:nvPr>
            <p:ph idx="1"/>
          </p:nvPr>
        </p:nvSpPr>
        <p:spPr/>
        <p:txBody>
          <a:bodyPr/>
          <a:lstStyle/>
          <a:p>
            <a:pPr marL="177800" indent="-171450">
              <a:lnSpc>
                <a:spcPct val="120000"/>
              </a:lnSpc>
              <a:spcAft>
                <a:spcPts val="600"/>
              </a:spcAft>
              <a:buFont typeface="Arial" panose="020B0604020202020204" pitchFamily="34" charset="0"/>
              <a:buChar char="•"/>
            </a:pPr>
            <a:r>
              <a:rPr lang="nl-NL" sz="1200" dirty="0"/>
              <a:t>Dit is een tweewekelijkse monitor </a:t>
            </a:r>
          </a:p>
          <a:p>
            <a:pPr marL="177800" indent="-171450">
              <a:lnSpc>
                <a:spcPct val="120000"/>
              </a:lnSpc>
              <a:spcAft>
                <a:spcPts val="600"/>
              </a:spcAft>
              <a:buFont typeface="Arial" panose="020B0604020202020204" pitchFamily="34" charset="0"/>
              <a:buChar char="•"/>
            </a:pPr>
            <a:r>
              <a:rPr lang="nl-NL" sz="1200" dirty="0"/>
              <a:t>Naast een update van de huidige cijfers, ook in de volgende monitor:</a:t>
            </a:r>
          </a:p>
          <a:p>
            <a:pPr marL="582613" indent="-225425">
              <a:lnSpc>
                <a:spcPct val="120000"/>
              </a:lnSpc>
              <a:buFont typeface="Arial" panose="020B0604020202020204" pitchFamily="34" charset="0"/>
              <a:buChar char="•"/>
            </a:pPr>
            <a:r>
              <a:rPr lang="nl-NL" sz="1200" dirty="0"/>
              <a:t>Nieuwe Data PZH/IQ/EBZ</a:t>
            </a:r>
          </a:p>
          <a:p>
            <a:pPr marL="582613" indent="-225425">
              <a:lnSpc>
                <a:spcPct val="120000"/>
              </a:lnSpc>
              <a:buFont typeface="Arial" panose="020B0604020202020204" pitchFamily="34" charset="0"/>
              <a:buChar char="•"/>
            </a:pPr>
            <a:r>
              <a:rPr lang="nl-NL" sz="1200" dirty="0"/>
              <a:t>Data </a:t>
            </a:r>
            <a:r>
              <a:rPr lang="nl-NL" sz="1200" dirty="0" err="1"/>
              <a:t>Deltalinqs</a:t>
            </a:r>
            <a:endParaRPr lang="nl-NL" sz="1200" dirty="0"/>
          </a:p>
          <a:p>
            <a:pPr marL="582613" indent="-225425">
              <a:lnSpc>
                <a:spcPct val="120000"/>
              </a:lnSpc>
              <a:buFont typeface="Arial" panose="020B0604020202020204" pitchFamily="34" charset="0"/>
              <a:buChar char="•"/>
            </a:pPr>
            <a:r>
              <a:rPr lang="nl-NL" sz="1200" dirty="0"/>
              <a:t>Data G4 </a:t>
            </a:r>
          </a:p>
          <a:p>
            <a:pPr marL="582613" indent="-225425">
              <a:lnSpc>
                <a:spcPct val="120000"/>
              </a:lnSpc>
              <a:buFont typeface="Arial" panose="020B0604020202020204" pitchFamily="34" charset="0"/>
              <a:buChar char="•"/>
            </a:pPr>
            <a:r>
              <a:rPr lang="nl-NL" sz="1200" dirty="0"/>
              <a:t>Uitgebreide analyse Verkeersdata Rotterdam incl. parkeren</a:t>
            </a:r>
          </a:p>
          <a:p>
            <a:pPr marL="582613" indent="-225425">
              <a:lnSpc>
                <a:spcPct val="120000"/>
              </a:lnSpc>
              <a:buFont typeface="Arial" panose="020B0604020202020204" pitchFamily="34" charset="0"/>
              <a:buChar char="•"/>
            </a:pPr>
            <a:r>
              <a:rPr lang="nl-NL" sz="1200" dirty="0"/>
              <a:t>Cijfers Sport</a:t>
            </a:r>
          </a:p>
          <a:p>
            <a:pPr marL="582613" indent="-225425">
              <a:lnSpc>
                <a:spcPct val="120000"/>
              </a:lnSpc>
              <a:buFont typeface="Arial" panose="020B0604020202020204" pitchFamily="34" charset="0"/>
              <a:buChar char="•"/>
            </a:pPr>
            <a:r>
              <a:rPr lang="nl-NL" sz="1200" dirty="0"/>
              <a:t>Barometer WSPR met </a:t>
            </a:r>
            <a:r>
              <a:rPr lang="nl-NL" sz="1200" dirty="0" err="1"/>
              <a:t>Bijstandcijfers</a:t>
            </a:r>
            <a:r>
              <a:rPr lang="nl-NL" sz="1200" dirty="0"/>
              <a:t>, WW aanvragen, aanvragen bijzondere bijstand etc. </a:t>
            </a:r>
          </a:p>
          <a:p>
            <a:endParaRPr lang="nl-NL" sz="1200" dirty="0"/>
          </a:p>
        </p:txBody>
      </p:sp>
      <p:sp>
        <p:nvSpPr>
          <p:cNvPr id="4" name="Tijdelijke aanduiding voor datum 3">
            <a:extLst>
              <a:ext uri="{FF2B5EF4-FFF2-40B4-BE49-F238E27FC236}">
                <a16:creationId xmlns:a16="http://schemas.microsoft.com/office/drawing/2014/main" id="{7B98C9F6-B7EA-3543-B58D-6B9FAA1A1CE0}"/>
              </a:ext>
            </a:extLst>
          </p:cNvPr>
          <p:cNvSpPr>
            <a:spLocks noGrp="1"/>
          </p:cNvSpPr>
          <p:nvPr>
            <p:ph type="dt" sz="half" idx="10"/>
          </p:nvPr>
        </p:nvSpPr>
        <p:spPr/>
        <p:txBody>
          <a:bodyPr/>
          <a:lstStyle/>
          <a:p>
            <a:pPr>
              <a:defRPr/>
            </a:pPr>
            <a:fld id="{3265B035-3816-A94B-A934-889F67B0BD93}" type="datetime1">
              <a:rPr lang="nl-NL" smtClean="0"/>
              <a:pPr>
                <a:defRPr/>
              </a:pPr>
              <a:t>9-4-2020</a:t>
            </a:fld>
            <a:endParaRPr lang="en-US"/>
          </a:p>
        </p:txBody>
      </p:sp>
      <p:sp>
        <p:nvSpPr>
          <p:cNvPr id="5" name="Tijdelijke aanduiding voor voettekst 4">
            <a:extLst>
              <a:ext uri="{FF2B5EF4-FFF2-40B4-BE49-F238E27FC236}">
                <a16:creationId xmlns:a16="http://schemas.microsoft.com/office/drawing/2014/main" id="{C852E1DC-7EAD-664C-9D85-0715973ECBF9}"/>
              </a:ext>
            </a:extLst>
          </p:cNvPr>
          <p:cNvSpPr>
            <a:spLocks noGrp="1"/>
          </p:cNvSpPr>
          <p:nvPr>
            <p:ph type="ftr" sz="quarter" idx="11"/>
          </p:nvPr>
        </p:nvSpPr>
        <p:spPr/>
        <p:txBody>
          <a:bodyPr/>
          <a:lstStyle/>
          <a:p>
            <a:pPr>
              <a:defRPr/>
            </a:pPr>
            <a:r>
              <a:rPr lang="en-US"/>
              <a:t>Economische impact van het Corona virus Rotterdam</a:t>
            </a:r>
          </a:p>
        </p:txBody>
      </p:sp>
      <p:sp>
        <p:nvSpPr>
          <p:cNvPr id="6" name="Tijdelijke aanduiding voor dianummer 5">
            <a:extLst>
              <a:ext uri="{FF2B5EF4-FFF2-40B4-BE49-F238E27FC236}">
                <a16:creationId xmlns:a16="http://schemas.microsoft.com/office/drawing/2014/main" id="{57745B8D-E605-A248-A416-8AB8E3DD280F}"/>
              </a:ext>
            </a:extLst>
          </p:cNvPr>
          <p:cNvSpPr>
            <a:spLocks noGrp="1"/>
          </p:cNvSpPr>
          <p:nvPr>
            <p:ph type="sldNum" sz="quarter" idx="12"/>
          </p:nvPr>
        </p:nvSpPr>
        <p:spPr/>
        <p:txBody>
          <a:bodyPr/>
          <a:lstStyle/>
          <a:p>
            <a:pPr>
              <a:defRPr/>
            </a:pPr>
            <a:fld id="{A5F1A956-5177-F34D-8217-95F669959E07}" type="slidenum">
              <a:rPr lang="en-US" smtClean="0"/>
              <a:pPr>
                <a:defRPr/>
              </a:pPr>
              <a:t>30</a:t>
            </a:fld>
            <a:endParaRPr lang="en-US"/>
          </a:p>
        </p:txBody>
      </p:sp>
    </p:spTree>
    <p:extLst>
      <p:ext uri="{BB962C8B-B14F-4D97-AF65-F5344CB8AC3E}">
        <p14:creationId xmlns:p14="http://schemas.microsoft.com/office/powerpoint/2010/main" val="44817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001F6-D49D-9544-990A-BECC22F3E6B3}"/>
              </a:ext>
            </a:extLst>
          </p:cNvPr>
          <p:cNvSpPr>
            <a:spLocks noGrp="1"/>
          </p:cNvSpPr>
          <p:nvPr>
            <p:ph type="title"/>
          </p:nvPr>
        </p:nvSpPr>
        <p:spPr/>
        <p:txBody>
          <a:bodyPr/>
          <a:lstStyle/>
          <a:p>
            <a:r>
              <a:rPr lang="nl-NL" dirty="0"/>
              <a:t>Recente ontwikkelingen</a:t>
            </a:r>
          </a:p>
        </p:txBody>
      </p:sp>
      <p:sp>
        <p:nvSpPr>
          <p:cNvPr id="4" name="Tijdelijke aanduiding voor datum 3">
            <a:extLst>
              <a:ext uri="{FF2B5EF4-FFF2-40B4-BE49-F238E27FC236}">
                <a16:creationId xmlns:a16="http://schemas.microsoft.com/office/drawing/2014/main" id="{9BA60146-115C-4145-86E2-56794662C7CE}"/>
              </a:ext>
            </a:extLst>
          </p:cNvPr>
          <p:cNvSpPr>
            <a:spLocks noGrp="1"/>
          </p:cNvSpPr>
          <p:nvPr>
            <p:ph type="dt" sz="half" idx="10"/>
          </p:nvPr>
        </p:nvSpPr>
        <p:spPr/>
        <p:txBody>
          <a:bodyPr/>
          <a:lstStyle/>
          <a:p>
            <a:pPr>
              <a:defRPr/>
            </a:pPr>
            <a:fld id="{3265B035-3816-A94B-A934-889F67B0BD93}" type="datetime1">
              <a:rPr lang="nl-NL" smtClean="0"/>
              <a:pPr>
                <a:defRPr/>
              </a:pPr>
              <a:t>9-4-2020</a:t>
            </a:fld>
            <a:endParaRPr lang="en-US" dirty="0"/>
          </a:p>
        </p:txBody>
      </p:sp>
      <p:sp>
        <p:nvSpPr>
          <p:cNvPr id="5" name="Tijdelijke aanduiding voor voettekst 4">
            <a:extLst>
              <a:ext uri="{FF2B5EF4-FFF2-40B4-BE49-F238E27FC236}">
                <a16:creationId xmlns:a16="http://schemas.microsoft.com/office/drawing/2014/main" id="{7853D9F7-B6B5-C04E-8CB9-15F0E8FEDCCB}"/>
              </a:ext>
            </a:extLst>
          </p:cNvPr>
          <p:cNvSpPr>
            <a:spLocks noGrp="1"/>
          </p:cNvSpPr>
          <p:nvPr>
            <p:ph type="ftr" sz="quarter" idx="11"/>
          </p:nvPr>
        </p:nvSpPr>
        <p:spPr/>
        <p:txBody>
          <a:bodyPr/>
          <a:lstStyle/>
          <a:p>
            <a:pPr>
              <a:defRPr/>
            </a:pPr>
            <a:r>
              <a:rPr lang="nl-NL" dirty="0"/>
              <a:t>Economische</a:t>
            </a:r>
            <a:r>
              <a:rPr lang="en-US" dirty="0"/>
              <a:t> impact van het Corona virus Rotterdam</a:t>
            </a:r>
          </a:p>
        </p:txBody>
      </p:sp>
      <p:sp>
        <p:nvSpPr>
          <p:cNvPr id="6" name="Tijdelijke aanduiding voor dianummer 5">
            <a:extLst>
              <a:ext uri="{FF2B5EF4-FFF2-40B4-BE49-F238E27FC236}">
                <a16:creationId xmlns:a16="http://schemas.microsoft.com/office/drawing/2014/main" id="{8885B1D1-B25E-5240-ACDA-AD5D12E995DF}"/>
              </a:ext>
            </a:extLst>
          </p:cNvPr>
          <p:cNvSpPr>
            <a:spLocks noGrp="1"/>
          </p:cNvSpPr>
          <p:nvPr>
            <p:ph type="sldNum" sz="quarter" idx="12"/>
          </p:nvPr>
        </p:nvSpPr>
        <p:spPr/>
        <p:txBody>
          <a:bodyPr/>
          <a:lstStyle/>
          <a:p>
            <a:pPr>
              <a:defRPr/>
            </a:pPr>
            <a:fld id="{A5F1A956-5177-F34D-8217-95F669959E07}" type="slidenum">
              <a:rPr lang="en-US" smtClean="0"/>
              <a:pPr>
                <a:defRPr/>
              </a:pPr>
              <a:t>4</a:t>
            </a:fld>
            <a:endParaRPr lang="en-US" dirty="0"/>
          </a:p>
        </p:txBody>
      </p:sp>
      <p:sp>
        <p:nvSpPr>
          <p:cNvPr id="8" name="Tijdelijke aanduiding voor inhoud 7">
            <a:extLst>
              <a:ext uri="{FF2B5EF4-FFF2-40B4-BE49-F238E27FC236}">
                <a16:creationId xmlns:a16="http://schemas.microsoft.com/office/drawing/2014/main" id="{370CF7D7-B41F-A84B-BAB9-B08B7F0EB6B4}"/>
              </a:ext>
            </a:extLst>
          </p:cNvPr>
          <p:cNvSpPr>
            <a:spLocks noGrp="1"/>
          </p:cNvSpPr>
          <p:nvPr>
            <p:ph idx="1"/>
          </p:nvPr>
        </p:nvSpPr>
        <p:spPr>
          <a:xfrm>
            <a:off x="804337" y="1066261"/>
            <a:ext cx="10898717" cy="5202236"/>
          </a:xfrm>
        </p:spPr>
        <p:txBody>
          <a:bodyPr numCol="2"/>
          <a:lstStyle/>
          <a:p>
            <a:pPr marL="269875" indent="-260350">
              <a:lnSpc>
                <a:spcPct val="100000"/>
              </a:lnSpc>
              <a:buFont typeface="+mj-lt"/>
              <a:buAutoNum type="arabicPeriod"/>
            </a:pPr>
            <a:r>
              <a:rPr lang="nl-NL" sz="1200" b="1" dirty="0"/>
              <a:t>Coulance met huur</a:t>
            </a:r>
            <a:br>
              <a:rPr lang="nl-NL" sz="1200" b="1" dirty="0"/>
            </a:br>
            <a:r>
              <a:rPr lang="nl-NL" sz="1200" dirty="0"/>
              <a:t>Wethouder </a:t>
            </a:r>
            <a:r>
              <a:rPr lang="nl-NL" sz="1200" dirty="0" err="1"/>
              <a:t>Kurvers</a:t>
            </a:r>
            <a:r>
              <a:rPr lang="nl-NL" sz="1200" dirty="0"/>
              <a:t> heeft donderdag 26 maart aangegeven akkoord te zijn met het innemen van een meewerkende houding voor huurders (waaronder ondernemers) die moeite hebben met het betalen van de huur aan de gemeente. In de brief van het college van afgelopen vrijdag staat hierover: </a:t>
            </a:r>
            <a:r>
              <a:rPr lang="nl-NL" sz="1200" i="1" dirty="0"/>
              <a:t>"De overheid is coulant richting ondernemers en burgers met betalingen en leningen. Banken, woningcorporaties en energiebedrijven tonen begrip voor het feit dat het even duurt voordat gedupeerde klanten hun financiën weer op orde hebben. En binnen onze gemeente zetten wij ook alle zeilen bij om het leed zoveel mogelijk te verzachten en te zorgen dat we de schade die deze crisis met zich mee brengt zoveel mogelijk te beperken”. </a:t>
            </a:r>
          </a:p>
          <a:p>
            <a:pPr marL="269875" indent="-260350">
              <a:lnSpc>
                <a:spcPct val="100000"/>
              </a:lnSpc>
              <a:buFont typeface="+mj-lt"/>
              <a:buAutoNum type="arabicPeriod"/>
            </a:pPr>
            <a:endParaRPr lang="nl-NL" sz="1200" dirty="0"/>
          </a:p>
          <a:p>
            <a:pPr marL="269875" indent="-260350">
              <a:lnSpc>
                <a:spcPct val="100000"/>
              </a:lnSpc>
              <a:buFont typeface="+mj-lt"/>
              <a:buAutoNum type="arabicPeriod"/>
            </a:pPr>
            <a:r>
              <a:rPr lang="nl-NL" sz="1200" b="1" dirty="0"/>
              <a:t>Sociale ondernemers</a:t>
            </a:r>
            <a:br>
              <a:rPr lang="nl-NL" sz="1200" b="1" dirty="0"/>
            </a:br>
            <a:r>
              <a:rPr lang="nl-NL" sz="1200" dirty="0"/>
              <a:t>W&amp;I onderzoekt de mogelijkheden, op basis van een notitie van Voorgoed, om sociale ondernemers te ondersteunen vanuit de SROI verplichting die leveranciers van de gemeente nog open hebben staan. </a:t>
            </a:r>
          </a:p>
          <a:p>
            <a:pPr marL="269875" indent="-260350">
              <a:lnSpc>
                <a:spcPct val="100000"/>
              </a:lnSpc>
              <a:buFont typeface="+mj-lt"/>
              <a:buAutoNum type="arabicPeriod"/>
            </a:pPr>
            <a:endParaRPr lang="nl-NL" sz="1200" dirty="0"/>
          </a:p>
          <a:p>
            <a:pPr marL="269875" indent="-260350">
              <a:lnSpc>
                <a:spcPct val="100000"/>
              </a:lnSpc>
              <a:buFont typeface="+mj-lt"/>
              <a:buAutoNum type="arabicPeriod"/>
            </a:pPr>
            <a:r>
              <a:rPr lang="nl-NL" sz="1200" b="1" dirty="0"/>
              <a:t>Uitgaande Subsidies (en leningen)</a:t>
            </a:r>
            <a:br>
              <a:rPr lang="nl-NL" sz="1200" b="1" dirty="0"/>
            </a:br>
            <a:r>
              <a:rPr lang="nl-NL" sz="1200" dirty="0"/>
              <a:t>De mogelijkheid van versnellen van bevoorschotting en het versoepelen van de gemaakte prestatieafspraken is breed gecommuniceerd.</a:t>
            </a:r>
          </a:p>
          <a:p>
            <a:pPr marL="269875" indent="-260350">
              <a:lnSpc>
                <a:spcPct val="100000"/>
              </a:lnSpc>
              <a:buFont typeface="+mj-lt"/>
              <a:buAutoNum type="arabicPeriod"/>
            </a:pPr>
            <a:endParaRPr lang="nl-NL" sz="1200" dirty="0"/>
          </a:p>
          <a:p>
            <a:pPr marL="269875" indent="-260350">
              <a:lnSpc>
                <a:spcPct val="100000"/>
              </a:lnSpc>
              <a:buFont typeface="+mj-lt"/>
              <a:buAutoNum type="arabicPeriod"/>
            </a:pPr>
            <a:r>
              <a:rPr lang="nl-NL" sz="1200" b="1" dirty="0"/>
              <a:t>MRDH en regionale samenwerking</a:t>
            </a:r>
            <a:br>
              <a:rPr lang="nl-NL" sz="1200" b="1" dirty="0"/>
            </a:br>
            <a:r>
              <a:rPr lang="nl-NL" sz="1200" dirty="0"/>
              <a:t>Donderdag 26 maart organiseerde de MRDH een </a:t>
            </a:r>
            <a:r>
              <a:rPr lang="nl-NL" sz="1200" dirty="0" err="1"/>
              <a:t>webinar</a:t>
            </a:r>
            <a:r>
              <a:rPr lang="nl-NL" sz="1200" dirty="0"/>
              <a:t> Lokale Maatregelen. Rotterdam (Stijn van der Walle) en Den Haag gaven een update van de stand zaken van genomen maatregelen. </a:t>
            </a:r>
          </a:p>
          <a:p>
            <a:pPr marL="269875" indent="-260350">
              <a:lnSpc>
                <a:spcPct val="100000"/>
              </a:lnSpc>
              <a:buFont typeface="+mj-lt"/>
              <a:buAutoNum type="arabicPeriod"/>
            </a:pPr>
            <a:endParaRPr lang="nl-NL" sz="1200" dirty="0"/>
          </a:p>
          <a:p>
            <a:pPr marL="269875" indent="-260350">
              <a:lnSpc>
                <a:spcPct val="100000"/>
              </a:lnSpc>
              <a:buFont typeface="+mj-lt"/>
              <a:buAutoNum type="arabicPeriod"/>
            </a:pPr>
            <a:r>
              <a:rPr lang="nl-NL" sz="1200" b="1" dirty="0"/>
              <a:t>Noodloket Ondernemers (Rijk)</a:t>
            </a:r>
            <a:br>
              <a:rPr lang="nl-NL" sz="1200" b="1" dirty="0"/>
            </a:br>
            <a:r>
              <a:rPr lang="nl-NL" sz="1200" dirty="0"/>
              <a:t>Dit weekend is de regeling Tegemoetkoming Ondernemers </a:t>
            </a:r>
          </a:p>
          <a:p>
            <a:pPr marL="269875" indent="-260350">
              <a:lnSpc>
                <a:spcPct val="100000"/>
              </a:lnSpc>
              <a:buFont typeface="+mj-lt"/>
              <a:buAutoNum type="arabicPeriod"/>
            </a:pPr>
            <a:endParaRPr lang="nl-NL" sz="1200" dirty="0"/>
          </a:p>
          <a:p>
            <a:pPr marL="269875" indent="-260350">
              <a:lnSpc>
                <a:spcPct val="100000"/>
              </a:lnSpc>
              <a:buFont typeface="+mj-lt"/>
              <a:buAutoNum type="arabicPeriod"/>
            </a:pPr>
            <a:r>
              <a:rPr lang="nl-NL" sz="1200" b="1" dirty="0"/>
              <a:t>Getroffen Sectoren (TOGS) opengegaan</a:t>
            </a:r>
            <a:br>
              <a:rPr lang="nl-NL" sz="1200" dirty="0"/>
            </a:br>
            <a:r>
              <a:rPr lang="nl-NL" sz="1200" dirty="0"/>
              <a:t>In de pers zijn veel voorbeelden van ondernemers (taxi, touringcar, rederijen, tattooshop, </a:t>
            </a:r>
            <a:r>
              <a:rPr lang="nl-NL" sz="1200" dirty="0" err="1"/>
              <a:t>retail</a:t>
            </a:r>
            <a:r>
              <a:rPr lang="nl-NL" sz="1200" dirty="0"/>
              <a:t>, </a:t>
            </a:r>
            <a:r>
              <a:rPr lang="nl-NL" sz="1200" dirty="0" err="1"/>
              <a:t>enz</a:t>
            </a:r>
            <a:r>
              <a:rPr lang="nl-NL" sz="1200" dirty="0"/>
              <a:t>) die op basis van hun SBI-code geen geld kunnen ontvangen. Dit weekend al is de regeling aangepast. De Noodmaatregel Overbrugging Werkgelegenheid (NOW) wordt morgen verwacht. Met deze regeling kunnen ondernemers loonkosten doorbetalen (met 90% steun vanuit de overheid).</a:t>
            </a:r>
          </a:p>
          <a:p>
            <a:pPr marL="269875" indent="-260350">
              <a:lnSpc>
                <a:spcPct val="100000"/>
              </a:lnSpc>
              <a:buFont typeface="+mj-lt"/>
              <a:buAutoNum type="arabicPeriod"/>
            </a:pPr>
            <a:endParaRPr lang="nl-NL" sz="1200" dirty="0"/>
          </a:p>
          <a:p>
            <a:pPr marL="269875" indent="-260350">
              <a:lnSpc>
                <a:spcPct val="100000"/>
              </a:lnSpc>
              <a:buFont typeface="+mj-lt"/>
              <a:buAutoNum type="arabicPeriod"/>
            </a:pPr>
            <a:r>
              <a:rPr lang="nl-NL" sz="1200" b="1" dirty="0"/>
              <a:t>Sectorspecifieke ondersteuning</a:t>
            </a:r>
            <a:br>
              <a:rPr lang="nl-NL" sz="1200" b="1" dirty="0"/>
            </a:br>
            <a:r>
              <a:rPr lang="nl-NL" sz="1200" dirty="0"/>
              <a:t>NOC-NSF heeft aangegeven sportverenigingen te willen ondersteunen, Min OCW heeft aangegeven de huur voor de rijksmusea voor drie maanden op te schorten.</a:t>
            </a:r>
          </a:p>
          <a:p>
            <a:pPr marL="269875" indent="-260350">
              <a:lnSpc>
                <a:spcPct val="100000"/>
              </a:lnSpc>
              <a:buFont typeface="+mj-lt"/>
              <a:buAutoNum type="arabicPeriod"/>
            </a:pPr>
            <a:endParaRPr lang="nl-NL" sz="1200" dirty="0"/>
          </a:p>
          <a:p>
            <a:pPr marL="269875" indent="-260350">
              <a:lnSpc>
                <a:spcPct val="100000"/>
              </a:lnSpc>
              <a:buFont typeface="+mj-lt"/>
              <a:buAutoNum type="arabicPeriod"/>
            </a:pPr>
            <a:r>
              <a:rPr lang="nl-NL" sz="1200" b="1" dirty="0"/>
              <a:t>Nachtelijke bevoorrading supermarkten</a:t>
            </a:r>
            <a:br>
              <a:rPr lang="nl-NL" sz="1200" dirty="0"/>
            </a:br>
            <a:r>
              <a:rPr lang="nl-NL" sz="1200" dirty="0"/>
              <a:t>In het centrum mogen supermarkten nu ook in de nacht worden beleverd.</a:t>
            </a:r>
          </a:p>
          <a:p>
            <a:pPr marL="269875" indent="-260350">
              <a:lnSpc>
                <a:spcPct val="100000"/>
              </a:lnSpc>
              <a:buFont typeface="+mj-lt"/>
              <a:buAutoNum type="arabicPeriod"/>
            </a:pPr>
            <a:endParaRPr lang="nl-NL" sz="1200" dirty="0"/>
          </a:p>
          <a:p>
            <a:pPr marL="269875" indent="-260350">
              <a:lnSpc>
                <a:spcPct val="100000"/>
              </a:lnSpc>
              <a:buFont typeface="+mj-lt"/>
              <a:buAutoNum type="arabicPeriod"/>
            </a:pPr>
            <a:r>
              <a:rPr lang="nl-NL" sz="1200" b="1" dirty="0"/>
              <a:t>Leningsfaciliteit voor niet bancair </a:t>
            </a:r>
            <a:r>
              <a:rPr lang="nl-NL" sz="1200" b="1" dirty="0" err="1"/>
              <a:t>gefinacieerde</a:t>
            </a:r>
            <a:br>
              <a:rPr lang="nl-NL" sz="1200" b="1" dirty="0"/>
            </a:br>
            <a:r>
              <a:rPr lang="nl-NL" sz="1200" dirty="0"/>
              <a:t>Volgende week neemt de minister van EZK een besluit om via de Regionale </a:t>
            </a:r>
            <a:r>
              <a:rPr lang="nl-NL" sz="1200" dirty="0" err="1"/>
              <a:t>ontwikkelingsmaatschapppijen</a:t>
            </a:r>
            <a:r>
              <a:rPr lang="nl-NL" sz="1200" dirty="0"/>
              <a:t> (IQ) een leningsfaciliteit voor niet bancair gefinancierde bedrijven in te richten met mogelijk 350 miljoen euro maar in ieder geval 150 </a:t>
            </a:r>
            <a:r>
              <a:rPr lang="nl-NL" sz="1200" dirty="0" err="1"/>
              <a:t>mln</a:t>
            </a:r>
            <a:r>
              <a:rPr lang="nl-NL" sz="1200" dirty="0"/>
              <a:t> voor onze (PZH) regio. Het gaat om kredieten tussen de 50.000 en 2 miljoen euro.</a:t>
            </a:r>
          </a:p>
          <a:p>
            <a:pPr>
              <a:lnSpc>
                <a:spcPct val="100000"/>
              </a:lnSpc>
            </a:pPr>
            <a:endParaRPr lang="nl-NL" sz="1200" dirty="0"/>
          </a:p>
        </p:txBody>
      </p:sp>
    </p:spTree>
    <p:extLst>
      <p:ext uri="{BB962C8B-B14F-4D97-AF65-F5344CB8AC3E}">
        <p14:creationId xmlns:p14="http://schemas.microsoft.com/office/powerpoint/2010/main" val="45640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a:extLst>
              <a:ext uri="{FF2B5EF4-FFF2-40B4-BE49-F238E27FC236}">
                <a16:creationId xmlns:a16="http://schemas.microsoft.com/office/drawing/2014/main" id="{C6F8EE3B-727E-4642-8E26-92B754318CD6}"/>
              </a:ext>
            </a:extLst>
          </p:cNvPr>
          <p:cNvSpPr/>
          <p:nvPr/>
        </p:nvSpPr>
        <p:spPr>
          <a:xfrm>
            <a:off x="6257906" y="993295"/>
            <a:ext cx="5097341" cy="4825710"/>
          </a:xfrm>
          <a:prstGeom prst="rect">
            <a:avLst/>
          </a:prstGeom>
          <a:solidFill>
            <a:schemeClr val="accent1">
              <a:alpha val="9000"/>
            </a:schemeClr>
          </a:solidFill>
          <a:ln w="6350" cap="flat"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Rectangle 9">
            <a:extLst>
              <a:ext uri="{FF2B5EF4-FFF2-40B4-BE49-F238E27FC236}">
                <a16:creationId xmlns:a16="http://schemas.microsoft.com/office/drawing/2014/main" id="{6F8B7CA3-CBC9-7F4B-A5FF-C311D83B859A}"/>
              </a:ext>
            </a:extLst>
          </p:cNvPr>
          <p:cNvSpPr/>
          <p:nvPr/>
        </p:nvSpPr>
        <p:spPr>
          <a:xfrm>
            <a:off x="821748" y="993295"/>
            <a:ext cx="5097341" cy="4825710"/>
          </a:xfrm>
          <a:prstGeom prst="rect">
            <a:avLst/>
          </a:prstGeom>
          <a:solidFill>
            <a:schemeClr val="accent1">
              <a:alpha val="9000"/>
            </a:schemeClr>
          </a:solidFill>
          <a:ln w="6350" cap="flat"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E34A011-F77E-204C-903F-B5CD186E9787}"/>
              </a:ext>
            </a:extLst>
          </p:cNvPr>
          <p:cNvSpPr>
            <a:spLocks noGrp="1"/>
          </p:cNvSpPr>
          <p:nvPr>
            <p:ph type="title"/>
          </p:nvPr>
        </p:nvSpPr>
        <p:spPr/>
        <p:txBody>
          <a:bodyPr/>
          <a:lstStyle/>
          <a:p>
            <a:r>
              <a:rPr lang="nl-NL" dirty="0"/>
              <a:t>Economische impact (wereld)</a:t>
            </a:r>
          </a:p>
        </p:txBody>
      </p:sp>
      <p:sp>
        <p:nvSpPr>
          <p:cNvPr id="4" name="Tijdelijke aanduiding voor datum 3">
            <a:extLst>
              <a:ext uri="{FF2B5EF4-FFF2-40B4-BE49-F238E27FC236}">
                <a16:creationId xmlns:a16="http://schemas.microsoft.com/office/drawing/2014/main" id="{856CD281-68D0-DD48-A32B-DA9C2F918952}"/>
              </a:ext>
            </a:extLst>
          </p:cNvPr>
          <p:cNvSpPr>
            <a:spLocks noGrp="1"/>
          </p:cNvSpPr>
          <p:nvPr>
            <p:ph type="dt" sz="half" idx="10"/>
          </p:nvPr>
        </p:nvSpPr>
        <p:spPr/>
        <p:txBody>
          <a:bodyPr/>
          <a:lstStyle/>
          <a:p>
            <a:pPr>
              <a:defRPr/>
            </a:pPr>
            <a:fld id="{73AC649C-A405-9B4A-8C4B-FBE8CA3EAAA3}" type="datetime1">
              <a:rPr lang="nl-NL" smtClean="0"/>
              <a:pPr>
                <a:defRPr/>
              </a:pPr>
              <a:t>9-4-2020</a:t>
            </a:fld>
            <a:endParaRPr lang="en-US"/>
          </a:p>
        </p:txBody>
      </p:sp>
      <p:sp>
        <p:nvSpPr>
          <p:cNvPr id="5" name="Tijdelijke aanduiding voor voettekst 4">
            <a:extLst>
              <a:ext uri="{FF2B5EF4-FFF2-40B4-BE49-F238E27FC236}">
                <a16:creationId xmlns:a16="http://schemas.microsoft.com/office/drawing/2014/main" id="{EB31E40F-DB69-BF4F-982E-61CDBF6EA734}"/>
              </a:ext>
            </a:extLst>
          </p:cNvPr>
          <p:cNvSpPr>
            <a:spLocks noGrp="1"/>
          </p:cNvSpPr>
          <p:nvPr>
            <p:ph type="ftr" sz="quarter" idx="11"/>
          </p:nvPr>
        </p:nvSpPr>
        <p:spPr/>
        <p:txBody>
          <a:bodyPr/>
          <a:lstStyle/>
          <a:p>
            <a:pPr>
              <a:defRPr/>
            </a:pPr>
            <a:r>
              <a:rPr lang="en-US" dirty="0" err="1"/>
              <a:t>Economische</a:t>
            </a:r>
            <a:r>
              <a:rPr lang="en-US" dirty="0"/>
              <a:t> impact van het Corona virus Rotterdam</a:t>
            </a:r>
          </a:p>
        </p:txBody>
      </p:sp>
      <p:sp>
        <p:nvSpPr>
          <p:cNvPr id="6" name="Tijdelijke aanduiding voor dianummer 5">
            <a:extLst>
              <a:ext uri="{FF2B5EF4-FFF2-40B4-BE49-F238E27FC236}">
                <a16:creationId xmlns:a16="http://schemas.microsoft.com/office/drawing/2014/main" id="{3E2A2E8B-8BEB-5748-8CA4-461A8737D176}"/>
              </a:ext>
            </a:extLst>
          </p:cNvPr>
          <p:cNvSpPr>
            <a:spLocks noGrp="1"/>
          </p:cNvSpPr>
          <p:nvPr>
            <p:ph type="sldNum" sz="quarter" idx="12"/>
          </p:nvPr>
        </p:nvSpPr>
        <p:spPr/>
        <p:txBody>
          <a:bodyPr/>
          <a:lstStyle/>
          <a:p>
            <a:pPr>
              <a:defRPr/>
            </a:pPr>
            <a:fld id="{10619E35-E05B-DC4F-9511-28DBEF1CDC9D}" type="slidenum">
              <a:rPr lang="en-US" smtClean="0"/>
              <a:pPr>
                <a:defRPr/>
              </a:pPr>
              <a:t>5</a:t>
            </a:fld>
            <a:endParaRPr lang="en-US"/>
          </a:p>
        </p:txBody>
      </p:sp>
      <p:sp>
        <p:nvSpPr>
          <p:cNvPr id="12" name="Tekstvak 11">
            <a:extLst>
              <a:ext uri="{FF2B5EF4-FFF2-40B4-BE49-F238E27FC236}">
                <a16:creationId xmlns:a16="http://schemas.microsoft.com/office/drawing/2014/main" id="{0F5B6BE6-D1AF-5A40-8BF8-4BB9AD5FE1E2}"/>
              </a:ext>
            </a:extLst>
          </p:cNvPr>
          <p:cNvSpPr txBox="1"/>
          <p:nvPr/>
        </p:nvSpPr>
        <p:spPr>
          <a:xfrm>
            <a:off x="8373784" y="2969872"/>
            <a:ext cx="1780032" cy="276999"/>
          </a:xfrm>
          <a:prstGeom prst="rect">
            <a:avLst/>
          </a:prstGeom>
          <a:noFill/>
        </p:spPr>
        <p:txBody>
          <a:bodyPr wrap="square" rtlCol="0">
            <a:spAutoFit/>
          </a:bodyPr>
          <a:lstStyle/>
          <a:p>
            <a:r>
              <a:rPr lang="nl-NL" sz="1200" dirty="0"/>
              <a:t>Bron: AD, 2020</a:t>
            </a:r>
          </a:p>
        </p:txBody>
      </p:sp>
      <p:pic>
        <p:nvPicPr>
          <p:cNvPr id="13" name="Afbeelding 12">
            <a:extLst>
              <a:ext uri="{FF2B5EF4-FFF2-40B4-BE49-F238E27FC236}">
                <a16:creationId xmlns:a16="http://schemas.microsoft.com/office/drawing/2014/main" id="{68E2E39F-B15A-4826-8674-3C088CDEDDFE}"/>
              </a:ext>
            </a:extLst>
          </p:cNvPr>
          <p:cNvPicPr>
            <a:picLocks noChangeAspect="1"/>
          </p:cNvPicPr>
          <p:nvPr/>
        </p:nvPicPr>
        <p:blipFill>
          <a:blip r:embed="rId2"/>
          <a:stretch>
            <a:fillRect/>
          </a:stretch>
        </p:blipFill>
        <p:spPr>
          <a:xfrm>
            <a:off x="1036574" y="1222616"/>
            <a:ext cx="4700661" cy="3321160"/>
          </a:xfrm>
          <a:prstGeom prst="rect">
            <a:avLst/>
          </a:prstGeom>
        </p:spPr>
      </p:pic>
      <p:pic>
        <p:nvPicPr>
          <p:cNvPr id="21" name="Afbeelding 20" descr="Afbeelding met schermafbeelding&#10;&#10;Automatisch gegenereerde beschrijving">
            <a:extLst>
              <a:ext uri="{FF2B5EF4-FFF2-40B4-BE49-F238E27FC236}">
                <a16:creationId xmlns:a16="http://schemas.microsoft.com/office/drawing/2014/main" id="{81158C71-73C3-4BCB-8FD2-E932E7BC02A3}"/>
              </a:ext>
            </a:extLst>
          </p:cNvPr>
          <p:cNvPicPr>
            <a:picLocks noChangeAspect="1"/>
          </p:cNvPicPr>
          <p:nvPr/>
        </p:nvPicPr>
        <p:blipFill>
          <a:blip r:embed="rId3"/>
          <a:stretch>
            <a:fillRect/>
          </a:stretch>
        </p:blipFill>
        <p:spPr>
          <a:xfrm>
            <a:off x="6466569" y="1222616"/>
            <a:ext cx="4688857" cy="2463482"/>
          </a:xfrm>
          <a:prstGeom prst="rect">
            <a:avLst/>
          </a:prstGeom>
        </p:spPr>
      </p:pic>
    </p:spTree>
    <p:extLst>
      <p:ext uri="{BB962C8B-B14F-4D97-AF65-F5344CB8AC3E}">
        <p14:creationId xmlns:p14="http://schemas.microsoft.com/office/powerpoint/2010/main" val="2496734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CDCD89D0-39FA-E24D-9AEF-95D6663F65B8}"/>
              </a:ext>
            </a:extLst>
          </p:cNvPr>
          <p:cNvSpPr/>
          <p:nvPr/>
        </p:nvSpPr>
        <p:spPr>
          <a:xfrm>
            <a:off x="6429889" y="1003924"/>
            <a:ext cx="5323417" cy="5285615"/>
          </a:xfrm>
          <a:prstGeom prst="rect">
            <a:avLst/>
          </a:prstGeom>
          <a:solidFill>
            <a:schemeClr val="accent1">
              <a:alpha val="9000"/>
            </a:schemeClr>
          </a:solidFill>
          <a:ln w="6350" cap="flat"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Rectangle 9">
            <a:extLst>
              <a:ext uri="{FF2B5EF4-FFF2-40B4-BE49-F238E27FC236}">
                <a16:creationId xmlns:a16="http://schemas.microsoft.com/office/drawing/2014/main" id="{939EDCC2-AAF4-FD45-ADE0-9003540D643D}"/>
              </a:ext>
            </a:extLst>
          </p:cNvPr>
          <p:cNvSpPr/>
          <p:nvPr/>
        </p:nvSpPr>
        <p:spPr>
          <a:xfrm>
            <a:off x="821748" y="993294"/>
            <a:ext cx="5306004" cy="5285615"/>
          </a:xfrm>
          <a:prstGeom prst="rect">
            <a:avLst/>
          </a:prstGeom>
          <a:solidFill>
            <a:schemeClr val="accent1">
              <a:alpha val="9000"/>
            </a:schemeClr>
          </a:solidFill>
          <a:ln w="6350" cap="flat"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196" name="Titel 4">
            <a:extLst>
              <a:ext uri="{FF2B5EF4-FFF2-40B4-BE49-F238E27FC236}">
                <a16:creationId xmlns:a16="http://schemas.microsoft.com/office/drawing/2014/main" id="{CE8C7DA8-D5EF-4EA2-ACD1-DF3B83FAF0F3}"/>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nl-NL" sz="2400" dirty="0">
                <a:solidFill>
                  <a:schemeClr val="accent2">
                    <a:lumMod val="75000"/>
                  </a:schemeClr>
                </a:solidFill>
              </a:rPr>
              <a:t>Impact op de macro economie</a:t>
            </a:r>
            <a:endParaRPr lang="nl-NL" altLang="nl-NL" sz="2400" dirty="0">
              <a:solidFill>
                <a:schemeClr val="accent2">
                  <a:lumMod val="75000"/>
                </a:schemeClr>
              </a:solidFill>
              <a:latin typeface="Arial" panose="020B0604020202020204" pitchFamily="34" charset="0"/>
              <a:cs typeface="Arial" panose="020B0604020202020204" pitchFamily="34" charset="0"/>
            </a:endParaRPr>
          </a:p>
        </p:txBody>
      </p:sp>
      <p:sp>
        <p:nvSpPr>
          <p:cNvPr id="8195" name="Tijdelijke aanduiding voor dianummer 3">
            <a:extLst>
              <a:ext uri="{FF2B5EF4-FFF2-40B4-BE49-F238E27FC236}">
                <a16:creationId xmlns:a16="http://schemas.microsoft.com/office/drawing/2014/main" id="{D8A81345-B097-4461-A943-09BC0B33264D}"/>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990575" indent="-380990" eaLnBrk="0" hangingPunct="0">
              <a:defRPr>
                <a:solidFill>
                  <a:schemeClr val="tx1"/>
                </a:solidFill>
                <a:latin typeface="Arial" panose="020B0604020202020204" pitchFamily="34" charset="0"/>
                <a:cs typeface="Arial" panose="020B0604020202020204" pitchFamily="34" charset="0"/>
              </a:defRPr>
            </a:lvl2pPr>
            <a:lvl3pPr marL="1523962" indent="-304792" eaLnBrk="0" hangingPunct="0">
              <a:defRPr>
                <a:solidFill>
                  <a:schemeClr val="tx1"/>
                </a:solidFill>
                <a:latin typeface="Arial" panose="020B0604020202020204" pitchFamily="34" charset="0"/>
                <a:cs typeface="Arial" panose="020B0604020202020204" pitchFamily="34" charset="0"/>
              </a:defRPr>
            </a:lvl3pPr>
            <a:lvl4pPr marL="2133547" indent="-304792" eaLnBrk="0" hangingPunct="0">
              <a:defRPr>
                <a:solidFill>
                  <a:schemeClr val="tx1"/>
                </a:solidFill>
                <a:latin typeface="Arial" panose="020B0604020202020204" pitchFamily="34" charset="0"/>
                <a:cs typeface="Arial" panose="020B0604020202020204" pitchFamily="34" charset="0"/>
              </a:defRPr>
            </a:lvl4pPr>
            <a:lvl5pPr marL="2743131" indent="-304792" eaLnBrk="0" hangingPunct="0">
              <a:defRPr>
                <a:solidFill>
                  <a:schemeClr val="tx1"/>
                </a:solidFill>
                <a:latin typeface="Arial" panose="020B060402020202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CC991E-BE9F-4AD5-80B4-513BEC50A553}" type="slidenum">
              <a:rPr lang="nl-NL" altLang="nl-NL"/>
              <a:pPr eaLnBrk="1" hangingPunct="1"/>
              <a:t>6</a:t>
            </a:fld>
            <a:endParaRPr lang="nl-NL" altLang="nl-NL"/>
          </a:p>
        </p:txBody>
      </p:sp>
      <p:grpSp>
        <p:nvGrpSpPr>
          <p:cNvPr id="6" name="Groep 5">
            <a:extLst>
              <a:ext uri="{FF2B5EF4-FFF2-40B4-BE49-F238E27FC236}">
                <a16:creationId xmlns:a16="http://schemas.microsoft.com/office/drawing/2014/main" id="{601B95DA-F60D-244F-A3F2-91764A9F416D}"/>
              </a:ext>
            </a:extLst>
          </p:cNvPr>
          <p:cNvGrpSpPr/>
          <p:nvPr/>
        </p:nvGrpSpPr>
        <p:grpSpPr>
          <a:xfrm>
            <a:off x="924405" y="1374623"/>
            <a:ext cx="2779641" cy="4567570"/>
            <a:chOff x="829276" y="1675885"/>
            <a:chExt cx="3200400" cy="5576330"/>
          </a:xfrm>
        </p:grpSpPr>
        <p:pic>
          <p:nvPicPr>
            <p:cNvPr id="7" name="Afbeelding 6">
              <a:extLst>
                <a:ext uri="{FF2B5EF4-FFF2-40B4-BE49-F238E27FC236}">
                  <a16:creationId xmlns:a16="http://schemas.microsoft.com/office/drawing/2014/main" id="{62A08A47-5823-F642-AFDA-ED511CADD595}"/>
                </a:ext>
              </a:extLst>
            </p:cNvPr>
            <p:cNvPicPr>
              <a:picLocks noChangeAspect="1"/>
            </p:cNvPicPr>
            <p:nvPr/>
          </p:nvPicPr>
          <p:blipFill>
            <a:blip r:embed="rId3"/>
            <a:stretch>
              <a:fillRect/>
            </a:stretch>
          </p:blipFill>
          <p:spPr>
            <a:xfrm>
              <a:off x="829276" y="1675885"/>
              <a:ext cx="3200400" cy="1257300"/>
            </a:xfrm>
            <a:prstGeom prst="rect">
              <a:avLst/>
            </a:prstGeom>
          </p:spPr>
        </p:pic>
        <p:pic>
          <p:nvPicPr>
            <p:cNvPr id="8" name="Afbeelding 7">
              <a:extLst>
                <a:ext uri="{FF2B5EF4-FFF2-40B4-BE49-F238E27FC236}">
                  <a16:creationId xmlns:a16="http://schemas.microsoft.com/office/drawing/2014/main" id="{EDFA5B1F-3F5F-3A41-A9E4-0FC2EDB73DD2}"/>
                </a:ext>
              </a:extLst>
            </p:cNvPr>
            <p:cNvPicPr>
              <a:picLocks noChangeAspect="1"/>
            </p:cNvPicPr>
            <p:nvPr/>
          </p:nvPicPr>
          <p:blipFill>
            <a:blip r:embed="rId4"/>
            <a:stretch>
              <a:fillRect/>
            </a:stretch>
          </p:blipFill>
          <p:spPr>
            <a:xfrm>
              <a:off x="873726" y="3112015"/>
              <a:ext cx="3111500" cy="4140200"/>
            </a:xfrm>
            <a:prstGeom prst="rect">
              <a:avLst/>
            </a:prstGeom>
          </p:spPr>
        </p:pic>
      </p:grpSp>
      <p:pic>
        <p:nvPicPr>
          <p:cNvPr id="9" name="Afbeelding 3">
            <a:extLst>
              <a:ext uri="{FF2B5EF4-FFF2-40B4-BE49-F238E27FC236}">
                <a16:creationId xmlns:a16="http://schemas.microsoft.com/office/drawing/2014/main" id="{FDBF14A2-9D07-2646-90D9-BCDB0F9B1D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0948" y="1859494"/>
            <a:ext cx="4756199" cy="42365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Afbeelding 9">
            <a:extLst>
              <a:ext uri="{FF2B5EF4-FFF2-40B4-BE49-F238E27FC236}">
                <a16:creationId xmlns:a16="http://schemas.microsoft.com/office/drawing/2014/main" id="{1F8223F8-D155-8A49-B12E-E22940218F00}"/>
              </a:ext>
            </a:extLst>
          </p:cNvPr>
          <p:cNvPicPr>
            <a:picLocks noChangeAspect="1"/>
          </p:cNvPicPr>
          <p:nvPr/>
        </p:nvPicPr>
        <p:blipFill rotWithShape="1">
          <a:blip r:embed="rId6"/>
          <a:srcRect r="5276"/>
          <a:stretch/>
        </p:blipFill>
        <p:spPr>
          <a:xfrm>
            <a:off x="3778297" y="1374623"/>
            <a:ext cx="2317703" cy="897812"/>
          </a:xfrm>
          <a:prstGeom prst="rect">
            <a:avLst/>
          </a:prstGeom>
        </p:spPr>
      </p:pic>
      <p:sp>
        <p:nvSpPr>
          <p:cNvPr id="12" name="Tijdelijke aanduiding voor datum 3">
            <a:extLst>
              <a:ext uri="{FF2B5EF4-FFF2-40B4-BE49-F238E27FC236}">
                <a16:creationId xmlns:a16="http://schemas.microsoft.com/office/drawing/2014/main" id="{F8DB2AB3-CE31-7C4B-A27A-C55BB095571A}"/>
              </a:ext>
            </a:extLst>
          </p:cNvPr>
          <p:cNvSpPr>
            <a:spLocks noGrp="1"/>
          </p:cNvSpPr>
          <p:nvPr>
            <p:ph type="dt" sz="half" idx="10"/>
          </p:nvPr>
        </p:nvSpPr>
        <p:spPr>
          <a:xfrm>
            <a:off x="814921" y="6591300"/>
            <a:ext cx="1499305" cy="179388"/>
          </a:xfrm>
        </p:spPr>
        <p:txBody>
          <a:bodyPr/>
          <a:lstStyle/>
          <a:p>
            <a:pPr>
              <a:defRPr/>
            </a:pPr>
            <a:fld id="{73AC649C-A405-9B4A-8C4B-FBE8CA3EAAA3}" type="datetime1">
              <a:rPr lang="nl-NL" smtClean="0"/>
              <a:pPr>
                <a:defRPr/>
              </a:pPr>
              <a:t>9-4-2020</a:t>
            </a:fld>
            <a:endParaRPr lang="en-US"/>
          </a:p>
        </p:txBody>
      </p:sp>
      <p:sp>
        <p:nvSpPr>
          <p:cNvPr id="13" name="Tijdelijke aanduiding voor voettekst 4">
            <a:extLst>
              <a:ext uri="{FF2B5EF4-FFF2-40B4-BE49-F238E27FC236}">
                <a16:creationId xmlns:a16="http://schemas.microsoft.com/office/drawing/2014/main" id="{F20A52E8-4CD7-9043-B6E9-1AB95FA9F865}"/>
              </a:ext>
            </a:extLst>
          </p:cNvPr>
          <p:cNvSpPr>
            <a:spLocks noGrp="1"/>
          </p:cNvSpPr>
          <p:nvPr>
            <p:ph type="ftr" sz="quarter" idx="11"/>
          </p:nvPr>
        </p:nvSpPr>
        <p:spPr>
          <a:xfrm>
            <a:off x="2669121" y="6592893"/>
            <a:ext cx="7179735" cy="179387"/>
          </a:xfrm>
        </p:spPr>
        <p:txBody>
          <a:bodyPr/>
          <a:lstStyle/>
          <a:p>
            <a:pPr>
              <a:defRPr/>
            </a:pPr>
            <a:r>
              <a:rPr lang="en-US" dirty="0" err="1"/>
              <a:t>Economische</a:t>
            </a:r>
            <a:r>
              <a:rPr lang="en-US" dirty="0"/>
              <a:t> impact van het Corona virus Rotterdam</a:t>
            </a:r>
          </a:p>
        </p:txBody>
      </p:sp>
    </p:spTree>
    <p:extLst>
      <p:ext uri="{BB962C8B-B14F-4D97-AF65-F5344CB8AC3E}">
        <p14:creationId xmlns:p14="http://schemas.microsoft.com/office/powerpoint/2010/main" val="3432939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1AB552-B2AF-4740-9AF7-ABEF95D20359}"/>
              </a:ext>
            </a:extLst>
          </p:cNvPr>
          <p:cNvSpPr>
            <a:spLocks noGrp="1"/>
          </p:cNvSpPr>
          <p:nvPr>
            <p:ph type="title"/>
          </p:nvPr>
        </p:nvSpPr>
        <p:spPr/>
        <p:txBody>
          <a:bodyPr wrap="square" anchor="t">
            <a:normAutofit/>
          </a:bodyPr>
          <a:lstStyle/>
          <a:p>
            <a:r>
              <a:rPr lang="nl-NL" dirty="0"/>
              <a:t>Rijksmaatregelen </a:t>
            </a:r>
          </a:p>
        </p:txBody>
      </p:sp>
      <p:sp>
        <p:nvSpPr>
          <p:cNvPr id="4" name="Tijdelijke aanduiding voor datum 3">
            <a:extLst>
              <a:ext uri="{FF2B5EF4-FFF2-40B4-BE49-F238E27FC236}">
                <a16:creationId xmlns:a16="http://schemas.microsoft.com/office/drawing/2014/main" id="{6CDD8097-8A94-4DE8-A7F4-B1CB2E6079D8}"/>
              </a:ext>
            </a:extLst>
          </p:cNvPr>
          <p:cNvSpPr>
            <a:spLocks noGrp="1"/>
          </p:cNvSpPr>
          <p:nvPr>
            <p:ph type="dt" sz="half" idx="10"/>
          </p:nvPr>
        </p:nvSpPr>
        <p:spPr/>
        <p:txBody>
          <a:bodyPr wrap="square" anchor="t">
            <a:normAutofit/>
          </a:bodyPr>
          <a:lstStyle/>
          <a:p>
            <a:pPr>
              <a:spcAft>
                <a:spcPts val="600"/>
              </a:spcAft>
              <a:defRPr/>
            </a:pPr>
            <a:fld id="{3265B035-3816-A94B-A934-889F67B0BD93}" type="datetime1">
              <a:rPr lang="nl-NL" smtClean="0"/>
              <a:pPr>
                <a:spcAft>
                  <a:spcPts val="600"/>
                </a:spcAft>
                <a:defRPr/>
              </a:pPr>
              <a:t>9-4-2020</a:t>
            </a:fld>
            <a:endParaRPr lang="en-US"/>
          </a:p>
        </p:txBody>
      </p:sp>
      <p:sp>
        <p:nvSpPr>
          <p:cNvPr id="5" name="Tijdelijke aanduiding voor voettekst 4">
            <a:extLst>
              <a:ext uri="{FF2B5EF4-FFF2-40B4-BE49-F238E27FC236}">
                <a16:creationId xmlns:a16="http://schemas.microsoft.com/office/drawing/2014/main" id="{CCA7E31A-5191-4ECF-81B3-69A68C0D124D}"/>
              </a:ext>
            </a:extLst>
          </p:cNvPr>
          <p:cNvSpPr>
            <a:spLocks noGrp="1"/>
          </p:cNvSpPr>
          <p:nvPr>
            <p:ph type="ftr" sz="quarter" idx="11"/>
          </p:nvPr>
        </p:nvSpPr>
        <p:spPr/>
        <p:txBody>
          <a:bodyPr wrap="square" anchor="t">
            <a:normAutofit/>
          </a:bodyPr>
          <a:lstStyle/>
          <a:p>
            <a:pPr>
              <a:spcAft>
                <a:spcPts val="600"/>
              </a:spcAft>
              <a:defRPr/>
            </a:pPr>
            <a:r>
              <a:rPr lang="en-US"/>
              <a:t>Economische impact van het Corona virus Rotterdam</a:t>
            </a:r>
          </a:p>
        </p:txBody>
      </p:sp>
      <p:sp>
        <p:nvSpPr>
          <p:cNvPr id="6" name="Tijdelijke aanduiding voor dianummer 5">
            <a:extLst>
              <a:ext uri="{FF2B5EF4-FFF2-40B4-BE49-F238E27FC236}">
                <a16:creationId xmlns:a16="http://schemas.microsoft.com/office/drawing/2014/main" id="{9910E762-5FF9-4929-B11A-531CCE620892}"/>
              </a:ext>
            </a:extLst>
          </p:cNvPr>
          <p:cNvSpPr>
            <a:spLocks noGrp="1"/>
          </p:cNvSpPr>
          <p:nvPr>
            <p:ph type="sldNum" sz="quarter" idx="12"/>
          </p:nvPr>
        </p:nvSpPr>
        <p:spPr/>
        <p:txBody>
          <a:bodyPr>
            <a:noAutofit/>
          </a:bodyPr>
          <a:lstStyle/>
          <a:p>
            <a:pPr>
              <a:lnSpc>
                <a:spcPct val="90000"/>
              </a:lnSpc>
              <a:spcAft>
                <a:spcPts val="600"/>
              </a:spcAft>
              <a:defRPr/>
            </a:pPr>
            <a:fld id="{A5F1A956-5177-F34D-8217-95F669959E07}" type="slidenum">
              <a:rPr lang="en-US" smtClean="0"/>
              <a:pPr>
                <a:lnSpc>
                  <a:spcPct val="90000"/>
                </a:lnSpc>
                <a:spcAft>
                  <a:spcPts val="600"/>
                </a:spcAft>
                <a:defRPr/>
              </a:pPr>
              <a:t>7</a:t>
            </a:fld>
            <a:endParaRPr lang="en-US" dirty="0"/>
          </a:p>
        </p:txBody>
      </p:sp>
      <p:pic>
        <p:nvPicPr>
          <p:cNvPr id="25" name="Tijdelijke aanduiding voor inhoud 24">
            <a:extLst>
              <a:ext uri="{FF2B5EF4-FFF2-40B4-BE49-F238E27FC236}">
                <a16:creationId xmlns:a16="http://schemas.microsoft.com/office/drawing/2014/main" id="{94507F3F-92F5-D94B-B565-D4DDFDC38D78}"/>
              </a:ext>
            </a:extLst>
          </p:cNvPr>
          <p:cNvPicPr>
            <a:picLocks noGrp="1" noChangeAspect="1"/>
          </p:cNvPicPr>
          <p:nvPr>
            <p:ph idx="1"/>
          </p:nvPr>
        </p:nvPicPr>
        <p:blipFill rotWithShape="1">
          <a:blip r:embed="rId2"/>
          <a:srcRect l="5208" t="9104" r="34665" b="22522"/>
          <a:stretch/>
        </p:blipFill>
        <p:spPr>
          <a:xfrm>
            <a:off x="2775521" y="926210"/>
            <a:ext cx="6640958" cy="5336483"/>
          </a:xfrm>
        </p:spPr>
      </p:pic>
    </p:spTree>
    <p:extLst>
      <p:ext uri="{BB962C8B-B14F-4D97-AF65-F5344CB8AC3E}">
        <p14:creationId xmlns:p14="http://schemas.microsoft.com/office/powerpoint/2010/main" val="1395823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39014" y="1003924"/>
            <a:ext cx="5097341" cy="5285615"/>
          </a:xfrm>
          <a:prstGeom prst="rect">
            <a:avLst/>
          </a:prstGeom>
          <a:solidFill>
            <a:schemeClr val="accent1">
              <a:alpha val="9000"/>
            </a:schemeClr>
          </a:solidFill>
          <a:ln w="6350" cap="flat"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984D646-4E0F-4584-B3DA-88BE149DF143}"/>
              </a:ext>
            </a:extLst>
          </p:cNvPr>
          <p:cNvSpPr>
            <a:spLocks noGrp="1"/>
          </p:cNvSpPr>
          <p:nvPr>
            <p:ph type="title"/>
          </p:nvPr>
        </p:nvSpPr>
        <p:spPr/>
        <p:txBody>
          <a:bodyPr/>
          <a:lstStyle/>
          <a:p>
            <a:r>
              <a:rPr lang="nl-NL" dirty="0"/>
              <a:t>Impact NL Vertrouwen ondernemers gekelderd</a:t>
            </a:r>
          </a:p>
        </p:txBody>
      </p:sp>
      <p:sp>
        <p:nvSpPr>
          <p:cNvPr id="4" name="Tijdelijke aanduiding voor datum 3">
            <a:extLst>
              <a:ext uri="{FF2B5EF4-FFF2-40B4-BE49-F238E27FC236}">
                <a16:creationId xmlns:a16="http://schemas.microsoft.com/office/drawing/2014/main" id="{9EDBE981-7C3C-4E96-A294-68A20DA2A6C0}"/>
              </a:ext>
            </a:extLst>
          </p:cNvPr>
          <p:cNvSpPr>
            <a:spLocks noGrp="1"/>
          </p:cNvSpPr>
          <p:nvPr>
            <p:ph type="dt" sz="half" idx="10"/>
          </p:nvPr>
        </p:nvSpPr>
        <p:spPr/>
        <p:txBody>
          <a:bodyPr/>
          <a:lstStyle/>
          <a:p>
            <a:pPr>
              <a:defRPr/>
            </a:pPr>
            <a:fld id="{73AC649C-A405-9B4A-8C4B-FBE8CA3EAAA3}" type="datetime1">
              <a:rPr lang="nl-NL" smtClean="0"/>
              <a:pPr>
                <a:defRPr/>
              </a:pPr>
              <a:t>9-4-2020</a:t>
            </a:fld>
            <a:endParaRPr lang="en-US"/>
          </a:p>
        </p:txBody>
      </p:sp>
      <p:sp>
        <p:nvSpPr>
          <p:cNvPr id="5" name="Tijdelijke aanduiding voor voettekst 4">
            <a:extLst>
              <a:ext uri="{FF2B5EF4-FFF2-40B4-BE49-F238E27FC236}">
                <a16:creationId xmlns:a16="http://schemas.microsoft.com/office/drawing/2014/main" id="{A5CA98F0-35A0-4E1C-9BA4-131D44C5D61D}"/>
              </a:ext>
            </a:extLst>
          </p:cNvPr>
          <p:cNvSpPr>
            <a:spLocks noGrp="1"/>
          </p:cNvSpPr>
          <p:nvPr>
            <p:ph type="ftr" sz="quarter" idx="11"/>
          </p:nvPr>
        </p:nvSpPr>
        <p:spPr/>
        <p:txBody>
          <a:bodyPr/>
          <a:lstStyle/>
          <a:p>
            <a:pPr>
              <a:defRPr/>
            </a:pPr>
            <a:r>
              <a:rPr lang="en-US"/>
              <a:t>Economische impact van het Corona virus Rotterdam</a:t>
            </a:r>
          </a:p>
        </p:txBody>
      </p:sp>
      <p:sp>
        <p:nvSpPr>
          <p:cNvPr id="6" name="Tijdelijke aanduiding voor dianummer 5">
            <a:extLst>
              <a:ext uri="{FF2B5EF4-FFF2-40B4-BE49-F238E27FC236}">
                <a16:creationId xmlns:a16="http://schemas.microsoft.com/office/drawing/2014/main" id="{FEDB233F-9ED7-401E-996E-1FEE226102AD}"/>
              </a:ext>
            </a:extLst>
          </p:cNvPr>
          <p:cNvSpPr>
            <a:spLocks noGrp="1"/>
          </p:cNvSpPr>
          <p:nvPr>
            <p:ph type="sldNum" sz="quarter" idx="12"/>
          </p:nvPr>
        </p:nvSpPr>
        <p:spPr/>
        <p:txBody>
          <a:bodyPr/>
          <a:lstStyle/>
          <a:p>
            <a:pPr>
              <a:defRPr/>
            </a:pPr>
            <a:fld id="{10619E35-E05B-DC4F-9511-28DBEF1CDC9D}" type="slidenum">
              <a:rPr lang="en-US" smtClean="0"/>
              <a:pPr>
                <a:defRPr/>
              </a:pPr>
              <a:t>8</a:t>
            </a:fld>
            <a:endParaRPr lang="en-US" dirty="0"/>
          </a:p>
        </p:txBody>
      </p:sp>
      <p:pic>
        <p:nvPicPr>
          <p:cNvPr id="15" name="Tijdelijke aanduiding voor inhoud 14" descr="Afbeelding met tekst&#10;&#10;Automatisch gegenereerde beschrijving">
            <a:extLst>
              <a:ext uri="{FF2B5EF4-FFF2-40B4-BE49-F238E27FC236}">
                <a16:creationId xmlns:a16="http://schemas.microsoft.com/office/drawing/2014/main" id="{670DE620-11DE-486A-A3FD-0E894B97DA84}"/>
              </a:ext>
            </a:extLst>
          </p:cNvPr>
          <p:cNvPicPr>
            <a:picLocks noGrp="1" noChangeAspect="1"/>
          </p:cNvPicPr>
          <p:nvPr>
            <p:ph sz="half" idx="13"/>
          </p:nvPr>
        </p:nvPicPr>
        <p:blipFill>
          <a:blip r:embed="rId2"/>
          <a:stretch>
            <a:fillRect/>
          </a:stretch>
        </p:blipFill>
        <p:spPr>
          <a:xfrm>
            <a:off x="6726963" y="1188783"/>
            <a:ext cx="4753119" cy="3564839"/>
          </a:xfrm>
        </p:spPr>
      </p:pic>
      <p:sp>
        <p:nvSpPr>
          <p:cNvPr id="10" name="Rectangle 9"/>
          <p:cNvSpPr/>
          <p:nvPr/>
        </p:nvSpPr>
        <p:spPr>
          <a:xfrm>
            <a:off x="821748" y="993294"/>
            <a:ext cx="5097341" cy="5285615"/>
          </a:xfrm>
          <a:prstGeom prst="rect">
            <a:avLst/>
          </a:prstGeom>
          <a:solidFill>
            <a:schemeClr val="accent1">
              <a:alpha val="9000"/>
            </a:schemeClr>
          </a:solidFill>
          <a:ln w="6350" cap="flat"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7" name="Afbeelding 6" descr="Afbeelding met schermafbeelding&#10;&#10;Automatisch gegenereerde beschrijving">
            <a:extLst>
              <a:ext uri="{FF2B5EF4-FFF2-40B4-BE49-F238E27FC236}">
                <a16:creationId xmlns:a16="http://schemas.microsoft.com/office/drawing/2014/main" id="{0F2250C6-67AB-49E7-AB2E-AA83918936C6}"/>
              </a:ext>
            </a:extLst>
          </p:cNvPr>
          <p:cNvPicPr>
            <a:picLocks noChangeAspect="1"/>
          </p:cNvPicPr>
          <p:nvPr/>
        </p:nvPicPr>
        <p:blipFill>
          <a:blip r:embed="rId3"/>
          <a:stretch>
            <a:fillRect/>
          </a:stretch>
        </p:blipFill>
        <p:spPr>
          <a:xfrm>
            <a:off x="1010288" y="1188783"/>
            <a:ext cx="4753119" cy="3564840"/>
          </a:xfrm>
          <a:prstGeom prst="rect">
            <a:avLst/>
          </a:prstGeom>
        </p:spPr>
      </p:pic>
    </p:spTree>
    <p:extLst>
      <p:ext uri="{BB962C8B-B14F-4D97-AF65-F5344CB8AC3E}">
        <p14:creationId xmlns:p14="http://schemas.microsoft.com/office/powerpoint/2010/main" val="1692141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358805" y="1003924"/>
            <a:ext cx="5097341" cy="5285615"/>
          </a:xfrm>
          <a:prstGeom prst="rect">
            <a:avLst/>
          </a:prstGeom>
          <a:solidFill>
            <a:schemeClr val="accent1">
              <a:alpha val="9000"/>
            </a:schemeClr>
          </a:solidFill>
          <a:ln w="6350" cap="flat"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ijdelijke aanduiding voor inhoud 2">
            <a:extLst>
              <a:ext uri="{FF2B5EF4-FFF2-40B4-BE49-F238E27FC236}">
                <a16:creationId xmlns:a16="http://schemas.microsoft.com/office/drawing/2014/main" id="{04942633-9755-41BB-80F4-4F9971B98F6A}"/>
              </a:ext>
            </a:extLst>
          </p:cNvPr>
          <p:cNvSpPr txBox="1">
            <a:spLocks/>
          </p:cNvSpPr>
          <p:nvPr/>
        </p:nvSpPr>
        <p:spPr bwMode="auto">
          <a:xfrm>
            <a:off x="812801" y="1046164"/>
            <a:ext cx="5116936" cy="2041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rtl="0" eaLnBrk="1" fontAlgn="base" hangingPunct="1">
              <a:lnSpc>
                <a:spcPts val="3400"/>
              </a:lnSpc>
              <a:spcBef>
                <a:spcPct val="0"/>
              </a:spcBef>
              <a:spcAft>
                <a:spcPct val="0"/>
              </a:spcAft>
              <a:buFontTx/>
              <a:buNone/>
              <a:defRPr sz="2400" b="0" i="0">
                <a:solidFill>
                  <a:srgbClr val="000000"/>
                </a:solidFill>
                <a:latin typeface="Arial"/>
                <a:ea typeface="+mn-ea"/>
                <a:cs typeface="Arial"/>
              </a:defRPr>
            </a:lvl1pPr>
            <a:lvl2pPr marL="0" indent="-251994" algn="l" rtl="0" eaLnBrk="1" fontAlgn="base" hangingPunct="1">
              <a:lnSpc>
                <a:spcPts val="3400"/>
              </a:lnSpc>
              <a:spcBef>
                <a:spcPct val="0"/>
              </a:spcBef>
              <a:spcAft>
                <a:spcPct val="0"/>
              </a:spcAft>
              <a:buFont typeface="Arial"/>
              <a:buChar char="•"/>
              <a:defRPr sz="2400" b="0" i="0">
                <a:solidFill>
                  <a:srgbClr val="000000"/>
                </a:solidFill>
                <a:latin typeface="Arial"/>
                <a:ea typeface="+mn-ea"/>
                <a:cs typeface="Arial"/>
              </a:defRPr>
            </a:lvl2pPr>
            <a:lvl3pPr marL="0" indent="-251994" algn="l" rtl="0" eaLnBrk="1" fontAlgn="base" hangingPunct="1">
              <a:lnSpc>
                <a:spcPts val="3400"/>
              </a:lnSpc>
              <a:spcBef>
                <a:spcPct val="0"/>
              </a:spcBef>
              <a:spcAft>
                <a:spcPct val="0"/>
              </a:spcAft>
              <a:buFont typeface="Arial"/>
              <a:buChar char="•"/>
              <a:defRPr sz="2400" b="0" i="0">
                <a:solidFill>
                  <a:srgbClr val="000000"/>
                </a:solidFill>
                <a:latin typeface="Arial"/>
                <a:ea typeface="Arial" charset="0"/>
                <a:cs typeface="Arial"/>
              </a:defRPr>
            </a:lvl3pPr>
            <a:lvl4pPr marL="0" indent="-251994" algn="l" rtl="0" eaLnBrk="1" fontAlgn="base" hangingPunct="1">
              <a:lnSpc>
                <a:spcPts val="3400"/>
              </a:lnSpc>
              <a:spcBef>
                <a:spcPct val="0"/>
              </a:spcBef>
              <a:spcAft>
                <a:spcPct val="0"/>
              </a:spcAft>
              <a:buFont typeface="Arial"/>
              <a:buChar char="•"/>
              <a:defRPr sz="2400" b="0" i="0">
                <a:solidFill>
                  <a:srgbClr val="000000"/>
                </a:solidFill>
                <a:latin typeface="Arial"/>
                <a:ea typeface="Arial" charset="0"/>
                <a:cs typeface="Arial"/>
              </a:defRPr>
            </a:lvl4pPr>
            <a:lvl5pPr marL="0" indent="-251994" algn="l" rtl="0" eaLnBrk="1" fontAlgn="base" hangingPunct="1">
              <a:lnSpc>
                <a:spcPts val="3400"/>
              </a:lnSpc>
              <a:spcBef>
                <a:spcPct val="0"/>
              </a:spcBef>
              <a:spcAft>
                <a:spcPct val="0"/>
              </a:spcAft>
              <a:buFont typeface="Arial"/>
              <a:buChar char="•"/>
              <a:defRPr sz="2400" b="0" i="0">
                <a:solidFill>
                  <a:srgbClr val="000000"/>
                </a:solidFill>
                <a:latin typeface="Arial"/>
                <a:ea typeface="Arial" charset="0"/>
                <a:cs typeface="Arial"/>
              </a:defRPr>
            </a:lvl5pPr>
            <a:lvl6pPr marL="2955851" indent="-158747" algn="l" rtl="0" eaLnBrk="1" fontAlgn="base" hangingPunct="1">
              <a:lnSpc>
                <a:spcPts val="4000"/>
              </a:lnSpc>
              <a:spcBef>
                <a:spcPct val="0"/>
              </a:spcBef>
              <a:spcAft>
                <a:spcPct val="0"/>
              </a:spcAft>
              <a:buFont typeface="Wingdings" charset="0"/>
              <a:buChar char="§"/>
              <a:defRPr sz="1800">
                <a:solidFill>
                  <a:schemeClr val="tx1"/>
                </a:solidFill>
                <a:latin typeface="+mn-lt"/>
                <a:ea typeface="+mn-ea"/>
              </a:defRPr>
            </a:lvl6pPr>
            <a:lvl7pPr marL="3413040" indent="-158747" algn="l" rtl="0" eaLnBrk="1" fontAlgn="base" hangingPunct="1">
              <a:lnSpc>
                <a:spcPts val="4000"/>
              </a:lnSpc>
              <a:spcBef>
                <a:spcPct val="0"/>
              </a:spcBef>
              <a:spcAft>
                <a:spcPct val="0"/>
              </a:spcAft>
              <a:buFont typeface="Wingdings" charset="0"/>
              <a:buChar char="§"/>
              <a:defRPr sz="1800">
                <a:solidFill>
                  <a:schemeClr val="tx1"/>
                </a:solidFill>
                <a:latin typeface="+mn-lt"/>
                <a:ea typeface="+mn-ea"/>
              </a:defRPr>
            </a:lvl7pPr>
            <a:lvl8pPr marL="3870229" indent="-158747" algn="l" rtl="0" eaLnBrk="1" fontAlgn="base" hangingPunct="1">
              <a:lnSpc>
                <a:spcPts val="4000"/>
              </a:lnSpc>
              <a:spcBef>
                <a:spcPct val="0"/>
              </a:spcBef>
              <a:spcAft>
                <a:spcPct val="0"/>
              </a:spcAft>
              <a:buFont typeface="Wingdings" charset="0"/>
              <a:buChar char="§"/>
              <a:defRPr sz="1800">
                <a:solidFill>
                  <a:schemeClr val="tx1"/>
                </a:solidFill>
                <a:latin typeface="+mn-lt"/>
                <a:ea typeface="+mn-ea"/>
              </a:defRPr>
            </a:lvl8pPr>
            <a:lvl9pPr marL="4327417" indent="-158747" algn="l" rtl="0" eaLnBrk="1" fontAlgn="base" hangingPunct="1">
              <a:lnSpc>
                <a:spcPts val="4000"/>
              </a:lnSpc>
              <a:spcBef>
                <a:spcPct val="0"/>
              </a:spcBef>
              <a:spcAft>
                <a:spcPct val="0"/>
              </a:spcAft>
              <a:buFont typeface="Wingdings" charset="0"/>
              <a:buChar char="§"/>
              <a:defRPr sz="1800">
                <a:solidFill>
                  <a:schemeClr val="tx1"/>
                </a:solidFill>
                <a:latin typeface="+mn-lt"/>
                <a:ea typeface="+mn-ea"/>
              </a:defRPr>
            </a:lvl9pPr>
          </a:lstStyle>
          <a:p>
            <a:pPr>
              <a:lnSpc>
                <a:spcPct val="120000"/>
              </a:lnSpc>
            </a:pPr>
            <a:r>
              <a:rPr lang="nl-NL" sz="1200" dirty="0"/>
              <a:t>CBS komt met een wekelijks bericht over het aantal faillissementen. In week 12 is nog geen effect van de coronacrisis in de cijfers te zien. (zie links) De trend is vanaf 2019 redelijk vlak.</a:t>
            </a:r>
          </a:p>
          <a:p>
            <a:pPr>
              <a:lnSpc>
                <a:spcPct val="120000"/>
              </a:lnSpc>
            </a:pPr>
            <a:endParaRPr lang="nl-NL" sz="1200" b="1" dirty="0"/>
          </a:p>
          <a:p>
            <a:pPr>
              <a:lnSpc>
                <a:spcPct val="120000"/>
              </a:lnSpc>
            </a:pPr>
            <a:r>
              <a:rPr lang="nl-NL" sz="1200" b="1" dirty="0"/>
              <a:t>Week 12: </a:t>
            </a:r>
            <a:r>
              <a:rPr lang="nl-NL" sz="1200" dirty="0"/>
              <a:t>60 bedrijven en instellingen (excl. eenmanszaken) failliet </a:t>
            </a:r>
          </a:p>
          <a:p>
            <a:pPr>
              <a:lnSpc>
                <a:spcPct val="120000"/>
              </a:lnSpc>
            </a:pPr>
            <a:r>
              <a:rPr lang="nl-NL" sz="1200" b="1" dirty="0"/>
              <a:t>Week 13</a:t>
            </a:r>
            <a:r>
              <a:rPr lang="nl-NL" sz="1200" dirty="0"/>
              <a:t>: 44 bedrijven en instellingen (excl. eenmanszaken) failliet</a:t>
            </a:r>
          </a:p>
        </p:txBody>
      </p:sp>
      <p:sp>
        <p:nvSpPr>
          <p:cNvPr id="2" name="Titel 1">
            <a:extLst>
              <a:ext uri="{FF2B5EF4-FFF2-40B4-BE49-F238E27FC236}">
                <a16:creationId xmlns:a16="http://schemas.microsoft.com/office/drawing/2014/main" id="{19BB80A4-ECEF-4396-8D12-86C641DDD30E}"/>
              </a:ext>
            </a:extLst>
          </p:cNvPr>
          <p:cNvSpPr>
            <a:spLocks noGrp="1"/>
          </p:cNvSpPr>
          <p:nvPr>
            <p:ph type="title"/>
          </p:nvPr>
        </p:nvSpPr>
        <p:spPr/>
        <p:txBody>
          <a:bodyPr/>
          <a:lstStyle/>
          <a:p>
            <a:r>
              <a:rPr lang="nl-NL" dirty="0"/>
              <a:t>Faillissementen NL</a:t>
            </a:r>
          </a:p>
        </p:txBody>
      </p:sp>
      <p:pic>
        <p:nvPicPr>
          <p:cNvPr id="8" name="Tijdelijke aanduiding voor inhoud 7">
            <a:extLst>
              <a:ext uri="{FF2B5EF4-FFF2-40B4-BE49-F238E27FC236}">
                <a16:creationId xmlns:a16="http://schemas.microsoft.com/office/drawing/2014/main" id="{4247F994-ACE8-4A6F-B2D1-6C65A18F8E00}"/>
              </a:ext>
            </a:extLst>
          </p:cNvPr>
          <p:cNvPicPr>
            <a:picLocks noGrp="1" noChangeAspect="1"/>
          </p:cNvPicPr>
          <p:nvPr>
            <p:ph sz="half" idx="1"/>
          </p:nvPr>
        </p:nvPicPr>
        <p:blipFill>
          <a:blip r:embed="rId2"/>
          <a:stretch>
            <a:fillRect/>
          </a:stretch>
        </p:blipFill>
        <p:spPr>
          <a:xfrm>
            <a:off x="824664" y="3192157"/>
            <a:ext cx="4332750" cy="3249562"/>
          </a:xfrm>
        </p:spPr>
      </p:pic>
      <p:sp>
        <p:nvSpPr>
          <p:cNvPr id="4" name="Tijdelijke aanduiding voor datum 3">
            <a:extLst>
              <a:ext uri="{FF2B5EF4-FFF2-40B4-BE49-F238E27FC236}">
                <a16:creationId xmlns:a16="http://schemas.microsoft.com/office/drawing/2014/main" id="{F4C3C115-C527-4CAE-9943-23320163AF6C}"/>
              </a:ext>
            </a:extLst>
          </p:cNvPr>
          <p:cNvSpPr>
            <a:spLocks noGrp="1"/>
          </p:cNvSpPr>
          <p:nvPr>
            <p:ph type="dt" sz="half" idx="10"/>
          </p:nvPr>
        </p:nvSpPr>
        <p:spPr/>
        <p:txBody>
          <a:bodyPr/>
          <a:lstStyle/>
          <a:p>
            <a:pPr>
              <a:defRPr/>
            </a:pPr>
            <a:fld id="{3265B035-3816-A94B-A934-889F67B0BD93}" type="datetime1">
              <a:rPr lang="nl-NL" smtClean="0"/>
              <a:pPr>
                <a:defRPr/>
              </a:pPr>
              <a:t>9-4-2020</a:t>
            </a:fld>
            <a:endParaRPr lang="en-US"/>
          </a:p>
        </p:txBody>
      </p:sp>
      <p:sp>
        <p:nvSpPr>
          <p:cNvPr id="5" name="Tijdelijke aanduiding voor voettekst 4">
            <a:extLst>
              <a:ext uri="{FF2B5EF4-FFF2-40B4-BE49-F238E27FC236}">
                <a16:creationId xmlns:a16="http://schemas.microsoft.com/office/drawing/2014/main" id="{BF6AB4DA-7C7D-4106-94D2-FC02B30987AD}"/>
              </a:ext>
            </a:extLst>
          </p:cNvPr>
          <p:cNvSpPr>
            <a:spLocks noGrp="1"/>
          </p:cNvSpPr>
          <p:nvPr>
            <p:ph type="ftr" sz="quarter" idx="11"/>
          </p:nvPr>
        </p:nvSpPr>
        <p:spPr/>
        <p:txBody>
          <a:bodyPr/>
          <a:lstStyle/>
          <a:p>
            <a:pPr>
              <a:defRPr/>
            </a:pPr>
            <a:r>
              <a:rPr lang="en-US"/>
              <a:t>Economische impact van het Corona virus Rotterdam</a:t>
            </a:r>
          </a:p>
        </p:txBody>
      </p:sp>
      <p:sp>
        <p:nvSpPr>
          <p:cNvPr id="6" name="Tijdelijke aanduiding voor dianummer 5">
            <a:extLst>
              <a:ext uri="{FF2B5EF4-FFF2-40B4-BE49-F238E27FC236}">
                <a16:creationId xmlns:a16="http://schemas.microsoft.com/office/drawing/2014/main" id="{F0F9CDA2-38A7-47FE-8491-B49BD0A26FAA}"/>
              </a:ext>
            </a:extLst>
          </p:cNvPr>
          <p:cNvSpPr>
            <a:spLocks noGrp="1"/>
          </p:cNvSpPr>
          <p:nvPr>
            <p:ph type="sldNum" sz="quarter" idx="12"/>
          </p:nvPr>
        </p:nvSpPr>
        <p:spPr/>
        <p:txBody>
          <a:bodyPr/>
          <a:lstStyle/>
          <a:p>
            <a:pPr>
              <a:defRPr/>
            </a:pPr>
            <a:fld id="{A5F1A956-5177-F34D-8217-95F669959E07}" type="slidenum">
              <a:rPr lang="en-US" smtClean="0"/>
              <a:pPr>
                <a:defRPr/>
              </a:pPr>
              <a:t>9</a:t>
            </a:fld>
            <a:endParaRPr lang="en-US"/>
          </a:p>
        </p:txBody>
      </p:sp>
      <p:pic>
        <p:nvPicPr>
          <p:cNvPr id="10" name="Afbeelding 9" descr="Afbeelding met schermafbeelding&#10;&#10;Automatisch gegenereerde beschrijving">
            <a:extLst>
              <a:ext uri="{FF2B5EF4-FFF2-40B4-BE49-F238E27FC236}">
                <a16:creationId xmlns:a16="http://schemas.microsoft.com/office/drawing/2014/main" id="{5CCC1415-0872-462C-A13C-78569AEF09C7}"/>
              </a:ext>
            </a:extLst>
          </p:cNvPr>
          <p:cNvPicPr>
            <a:picLocks noChangeAspect="1"/>
          </p:cNvPicPr>
          <p:nvPr/>
        </p:nvPicPr>
        <p:blipFill>
          <a:blip r:embed="rId3"/>
          <a:stretch>
            <a:fillRect/>
          </a:stretch>
        </p:blipFill>
        <p:spPr>
          <a:xfrm>
            <a:off x="6465617" y="1102887"/>
            <a:ext cx="4913407" cy="3685055"/>
          </a:xfrm>
          <a:prstGeom prst="rect">
            <a:avLst/>
          </a:prstGeom>
        </p:spPr>
      </p:pic>
    </p:spTree>
    <p:extLst>
      <p:ext uri="{BB962C8B-B14F-4D97-AF65-F5344CB8AC3E}">
        <p14:creationId xmlns:p14="http://schemas.microsoft.com/office/powerpoint/2010/main" val="3182120533"/>
      </p:ext>
    </p:extLst>
  </p:cSld>
  <p:clrMapOvr>
    <a:masterClrMapping/>
  </p:clrMapOvr>
</p:sld>
</file>

<file path=ppt/theme/theme1.xml><?xml version="1.0" encoding="utf-8"?>
<a:theme xmlns:a="http://schemas.openxmlformats.org/drawingml/2006/main" name="powerpoint_rotterdam">
  <a:themeElements>
    <a:clrScheme name="Custom 3">
      <a:dk1>
        <a:srgbClr val="000000"/>
      </a:dk1>
      <a:lt1>
        <a:srgbClr val="FFFFFF"/>
      </a:lt1>
      <a:dk2>
        <a:srgbClr val="8C8D8C"/>
      </a:dk2>
      <a:lt2>
        <a:srgbClr val="3C3C3C"/>
      </a:lt2>
      <a:accent1>
        <a:srgbClr val="18933C"/>
      </a:accent1>
      <a:accent2>
        <a:srgbClr val="67B87F"/>
      </a:accent2>
      <a:accent3>
        <a:srgbClr val="B3DBBF"/>
      </a:accent3>
      <a:accent4>
        <a:srgbClr val="DFE0E1"/>
      </a:accent4>
      <a:accent5>
        <a:srgbClr val="585858"/>
      </a:accent5>
      <a:accent6>
        <a:srgbClr val="878787"/>
      </a:accent6>
      <a:hlink>
        <a:srgbClr val="AFAFAF"/>
      </a:hlink>
      <a:folHlink>
        <a:srgbClr val="6B7EEF"/>
      </a:folHlink>
    </a:clrScheme>
    <a:fontScheme name="Aangepast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meenteRotterdam_P 1">
        <a:dk1>
          <a:srgbClr val="0B1966"/>
        </a:dk1>
        <a:lt1>
          <a:srgbClr val="FFFFFF"/>
        </a:lt1>
        <a:dk2>
          <a:srgbClr val="FFFFFF"/>
        </a:dk2>
        <a:lt2>
          <a:srgbClr val="000000"/>
        </a:lt2>
        <a:accent1>
          <a:srgbClr val="18933C"/>
        </a:accent1>
        <a:accent2>
          <a:srgbClr val="1833D4"/>
        </a:accent2>
        <a:accent3>
          <a:srgbClr val="FFFFFF"/>
        </a:accent3>
        <a:accent4>
          <a:srgbClr val="081456"/>
        </a:accent4>
        <a:accent5>
          <a:srgbClr val="ABC8AF"/>
        </a:accent5>
        <a:accent6>
          <a:srgbClr val="152DC0"/>
        </a:accent6>
        <a:hlink>
          <a:srgbClr val="1FC14D"/>
        </a:hlink>
        <a:folHlink>
          <a:srgbClr val="6B7EE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{0007D0DC-0E8D-C74E-98F7-2023593C6274}tf16401378</Template>
  <TotalTime>2097</TotalTime>
  <Words>3808</Words>
  <Application>Microsoft Office PowerPoint</Application>
  <PresentationFormat>Breedbeeld</PresentationFormat>
  <Paragraphs>356</Paragraphs>
  <Slides>30</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30</vt:i4>
      </vt:variant>
    </vt:vector>
  </HeadingPairs>
  <TitlesOfParts>
    <vt:vector size="36" baseType="lpstr">
      <vt:lpstr>Arial</vt:lpstr>
      <vt:lpstr>Calibri</vt:lpstr>
      <vt:lpstr>Lucida Grande</vt:lpstr>
      <vt:lpstr>Symbol</vt:lpstr>
      <vt:lpstr>Wingdings</vt:lpstr>
      <vt:lpstr>powerpoint_rotterdam</vt:lpstr>
      <vt:lpstr>PowerPoint-presentatie</vt:lpstr>
      <vt:lpstr>In dit nummer: </vt:lpstr>
      <vt:lpstr>Aantal coronabesmettingen</vt:lpstr>
      <vt:lpstr>Recente ontwikkelingen</vt:lpstr>
      <vt:lpstr>Economische impact (wereld)</vt:lpstr>
      <vt:lpstr>Impact op de macro economie</vt:lpstr>
      <vt:lpstr>Rijksmaatregelen </vt:lpstr>
      <vt:lpstr>Impact NL Vertrouwen ondernemers gekelderd</vt:lpstr>
      <vt:lpstr>Faillissementen NL</vt:lpstr>
      <vt:lpstr>Consumentenvertrouwen</vt:lpstr>
      <vt:lpstr>Impact op Rotterdam</vt:lpstr>
      <vt:lpstr>Aantal vestigingen en werkgelegenheid Rijnmond</vt:lpstr>
      <vt:lpstr>Sub-Sectoren met hoge mate van impact</vt:lpstr>
      <vt:lpstr>Analyse van de belangrijkste sectoren</vt:lpstr>
      <vt:lpstr>Impact op Rotterdam sector: Toerisme horeca en cultuur</vt:lpstr>
      <vt:lpstr>Hotel bezettingsgraad Rotterdam</vt:lpstr>
      <vt:lpstr>Impact op Rotterdam sectoren: Detailhandel incl. kappers</vt:lpstr>
      <vt:lpstr>Impact Rotterdam sectoren: transport en logistiek</vt:lpstr>
      <vt:lpstr>Impact Rotterdam Maritiem</vt:lpstr>
      <vt:lpstr>Haven en Industrie</vt:lpstr>
      <vt:lpstr>Startups en scale-ups</vt:lpstr>
      <vt:lpstr>Impact op Rotterdam Woningbouw</vt:lpstr>
      <vt:lpstr>Bouw vanaf 4e kwartaal in de knel</vt:lpstr>
      <vt:lpstr>Impact NL/Rotterdam Mobiliteit</vt:lpstr>
      <vt:lpstr>Milieu (uitstoot daalt!)</vt:lpstr>
      <vt:lpstr>Parkeren</vt:lpstr>
      <vt:lpstr>Cultuur</vt:lpstr>
      <vt:lpstr>Werk en inkomen</vt:lpstr>
      <vt:lpstr>Werk en inkomen (meest recente cijfers)</vt:lpstr>
      <vt:lpstr>Over deze monitor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Dorsman A.M. (Aldo)</dc:creator>
  <cp:lastModifiedBy>Silvana Heuvelink | deRotterdamseZorg.nl</cp:lastModifiedBy>
  <cp:revision>49</cp:revision>
  <dcterms:created xsi:type="dcterms:W3CDTF">2020-04-06T09:10:03Z</dcterms:created>
  <dcterms:modified xsi:type="dcterms:W3CDTF">2020-04-10T11:00:24Z</dcterms:modified>
</cp:coreProperties>
</file>